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 id="2147483798" r:id="rId2"/>
  </p:sldMasterIdLst>
  <p:sldIdLst>
    <p:sldId id="256" r:id="rId3"/>
    <p:sldId id="257" r:id="rId4"/>
    <p:sldId id="258" r:id="rId5"/>
    <p:sldId id="259" r:id="rId6"/>
    <p:sldId id="260" r:id="rId7"/>
    <p:sldId id="261" r:id="rId8"/>
    <p:sldId id="264" r:id="rId9"/>
    <p:sldId id="265" r:id="rId10"/>
    <p:sldId id="266" r:id="rId11"/>
    <p:sldId id="267" r:id="rId12"/>
    <p:sldId id="268"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57" d="100"/>
          <a:sy n="57" d="100"/>
        </p:scale>
        <p:origin x="69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l-GR" smtClean="0"/>
              <a:t>Στυλ κύριου τίτλου</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l-GR" smtClean="0"/>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A322DAC4-9B46-4E78-A9CC-77C9CAC3AB61}" type="slidenum">
              <a:rPr lang="el-GR" smtClean="0"/>
              <a:t>‹#›</a:t>
            </a:fld>
            <a:endParaRPr lang="el-GR"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8882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Πανοραμική εικόνα με λεζάντ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dirty="0" smtClean="0"/>
              <a:t>Κάντε κλικ στο εικονίδιο για να προσθέσετε εικόνα</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smtClean="0"/>
              <a:t>Επεξεργασία στυλ υποδείγματος κειμένου</a:t>
            </a:r>
          </a:p>
        </p:txBody>
      </p:sp>
      <p:sp>
        <p:nvSpPr>
          <p:cNvPr id="3" name="Date Placeholder 2"/>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4" name="Footer Placeholder 3"/>
          <p:cNvSpPr>
            <a:spLocks noGrp="1"/>
          </p:cNvSpPr>
          <p:nvPr>
            <p:ph type="ftr" sz="quarter" idx="11"/>
          </p:nvPr>
        </p:nvSpPr>
        <p:spPr/>
        <p:txBody>
          <a:bodyPr/>
          <a:lstStyle/>
          <a:p>
            <a:endParaRPr lang="el-GR" dirty="0"/>
          </a:p>
        </p:txBody>
      </p:sp>
      <p:sp>
        <p:nvSpPr>
          <p:cNvPr id="5" name="Slide Number Placeholder 4"/>
          <p:cNvSpPr>
            <a:spLocks noGrp="1"/>
          </p:cNvSpPr>
          <p:nvPr>
            <p:ph type="sldNum" sz="quarter" idx="12"/>
          </p:nvPr>
        </p:nvSpPr>
        <p:spPr/>
        <p:txBody>
          <a:bodyPr/>
          <a:lstStyle/>
          <a:p>
            <a:fld id="{A322DAC4-9B46-4E78-A9CC-77C9CAC3AB61}" type="slidenum">
              <a:rPr lang="el-GR" smtClean="0"/>
              <a:t>‹#›</a:t>
            </a:fld>
            <a:endParaRPr lang="el-GR" dirty="0"/>
          </a:p>
        </p:txBody>
      </p:sp>
    </p:spTree>
    <p:extLst>
      <p:ext uri="{BB962C8B-B14F-4D97-AF65-F5344CB8AC3E}">
        <p14:creationId xmlns:p14="http://schemas.microsoft.com/office/powerpoint/2010/main" val="209354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Τίτλος και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l-GR" smtClean="0"/>
              <a:t>Στυλ κύριου τίτλου</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Επεξεργασία στυλ υποδείγματος κειμένου</a:t>
            </a:r>
          </a:p>
        </p:txBody>
      </p:sp>
      <p:sp>
        <p:nvSpPr>
          <p:cNvPr id="4" name="Date Placeholder 3"/>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A322DAC4-9B46-4E78-A9CC-77C9CAC3AB61}" type="slidenum">
              <a:rPr lang="el-GR" smtClean="0"/>
              <a:t>‹#›</a:t>
            </a:fld>
            <a:endParaRPr lang="el-GR" dirty="0"/>
          </a:p>
        </p:txBody>
      </p:sp>
    </p:spTree>
    <p:extLst>
      <p:ext uri="{BB962C8B-B14F-4D97-AF65-F5344CB8AC3E}">
        <p14:creationId xmlns:p14="http://schemas.microsoft.com/office/powerpoint/2010/main" val="925534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Εισαγωγικά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l-GR" smtClean="0"/>
              <a:t>Στυλ κύριου τίτλου</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smtClean="0"/>
              <a:t>Επεξεργασία στυλ υποδείγματος κειμένου</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Επεξεργασία στυλ υποδείγματος κειμένου</a:t>
            </a:r>
          </a:p>
        </p:txBody>
      </p:sp>
      <p:sp>
        <p:nvSpPr>
          <p:cNvPr id="4" name="Date Placeholder 3"/>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A322DAC4-9B46-4E78-A9CC-77C9CAC3AB61}" type="slidenum">
              <a:rPr lang="el-GR" smtClean="0"/>
              <a:t>‹#›</a:t>
            </a:fld>
            <a:endParaRPr lang="el-GR"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636315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Κάρτα ονόματος">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l-GR" smtClean="0"/>
              <a:t>Στυλ κύριου τίτλου</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Επεξεργασία στυλ υποδείγματος κειμένου</a:t>
            </a:r>
          </a:p>
        </p:txBody>
      </p:sp>
      <p:sp>
        <p:nvSpPr>
          <p:cNvPr id="4" name="Date Placeholder 3"/>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A322DAC4-9B46-4E78-A9CC-77C9CAC3AB61}" type="slidenum">
              <a:rPr lang="el-GR" smtClean="0"/>
              <a:t>‹#›</a:t>
            </a:fld>
            <a:endParaRPr lang="el-GR" dirty="0"/>
          </a:p>
        </p:txBody>
      </p:sp>
    </p:spTree>
    <p:extLst>
      <p:ext uri="{BB962C8B-B14F-4D97-AF65-F5344CB8AC3E}">
        <p14:creationId xmlns:p14="http://schemas.microsoft.com/office/powerpoint/2010/main" val="18212684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Κάρτα ονόματος με φράση">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l-GR" smtClean="0"/>
              <a:t>Στυλ κύριου τίτλου</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l-GR" smtClean="0"/>
              <a:t>Επεξεργασία στυλ υποδείγματος κειμένου</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Επεξεργασία στυλ υποδείγματος κειμένου</a:t>
            </a:r>
          </a:p>
        </p:txBody>
      </p:sp>
      <p:sp>
        <p:nvSpPr>
          <p:cNvPr id="4" name="Date Placeholder 3"/>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A322DAC4-9B46-4E78-A9CC-77C9CAC3AB61}" type="slidenum">
              <a:rPr lang="el-GR" smtClean="0"/>
              <a:t>‹#›</a:t>
            </a:fld>
            <a:endParaRPr lang="el-GR"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727177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ή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l-GR" smtClean="0"/>
              <a:t>Στυλ κύριου τίτλου</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l-GR" smtClean="0"/>
              <a:t>Επεξεργασία στυλ υποδείγματος κειμένου</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Επεξεργασία στυλ υποδείγματος κειμένου</a:t>
            </a:r>
          </a:p>
        </p:txBody>
      </p:sp>
      <p:sp>
        <p:nvSpPr>
          <p:cNvPr id="4" name="Date Placeholder 3"/>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A322DAC4-9B46-4E78-A9CC-77C9CAC3AB61}" type="slidenum">
              <a:rPr lang="el-GR" smtClean="0"/>
              <a:t>‹#›</a:t>
            </a:fld>
            <a:endParaRPr lang="el-GR" dirty="0"/>
          </a:p>
        </p:txBody>
      </p:sp>
    </p:spTree>
    <p:extLst>
      <p:ext uri="{BB962C8B-B14F-4D97-AF65-F5344CB8AC3E}">
        <p14:creationId xmlns:p14="http://schemas.microsoft.com/office/powerpoint/2010/main" val="1268259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l-GR" smtClean="0"/>
              <a:t>Στυλ κύριου τίτλου</a:t>
            </a:r>
            <a:endParaRPr lang="en-US" dirty="0"/>
          </a:p>
        </p:txBody>
      </p:sp>
      <p:sp>
        <p:nvSpPr>
          <p:cNvPr id="3" name="Vertical Text Placeholder 2"/>
          <p:cNvSpPr>
            <a:spLocks noGrp="1"/>
          </p:cNvSpPr>
          <p:nvPr>
            <p:ph type="body" orient="vert" idx="1"/>
          </p:nvPr>
        </p:nvSpPr>
        <p:spPr/>
        <p:txBody>
          <a:bodyPr vert="eaVert" anchor="t"/>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A322DAC4-9B46-4E78-A9CC-77C9CAC3AB61}" type="slidenum">
              <a:rPr lang="el-GR" smtClean="0"/>
              <a:t>‹#›</a:t>
            </a:fld>
            <a:endParaRPr lang="el-GR" dirty="0"/>
          </a:p>
        </p:txBody>
      </p:sp>
    </p:spTree>
    <p:extLst>
      <p:ext uri="{BB962C8B-B14F-4D97-AF65-F5344CB8AC3E}">
        <p14:creationId xmlns:p14="http://schemas.microsoft.com/office/powerpoint/2010/main" val="2054394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l-GR" smtClean="0"/>
              <a:t>Στυλ κύριου τίτλου</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A322DAC4-9B46-4E78-A9CC-77C9CAC3AB61}" type="slidenum">
              <a:rPr lang="el-GR" smtClean="0"/>
              <a:t>‹#›</a:t>
            </a:fld>
            <a:endParaRPr lang="el-GR" dirty="0"/>
          </a:p>
        </p:txBody>
      </p:sp>
    </p:spTree>
    <p:extLst>
      <p:ext uri="{BB962C8B-B14F-4D97-AF65-F5344CB8AC3E}">
        <p14:creationId xmlns:p14="http://schemas.microsoft.com/office/powerpoint/2010/main" val="5426824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l-GR" smtClean="0"/>
              <a:t>Στυλ κύριου τίτλου</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l-GR" smtClean="0"/>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A322DAC4-9B46-4E78-A9CC-77C9CAC3AB61}" type="slidenum">
              <a:rPr lang="el-GR" smtClean="0"/>
              <a:t>‹#›</a:t>
            </a:fld>
            <a:endParaRPr lang="el-GR" dirty="0"/>
          </a:p>
        </p:txBody>
      </p:sp>
    </p:spTree>
    <p:extLst>
      <p:ext uri="{BB962C8B-B14F-4D97-AF65-F5344CB8AC3E}">
        <p14:creationId xmlns:p14="http://schemas.microsoft.com/office/powerpoint/2010/main" val="32540798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Content Placeholder 2"/>
          <p:cNvSpPr>
            <a:spLocks noGrp="1"/>
          </p:cNvSpPr>
          <p:nvPr>
            <p:ph idx="1"/>
          </p:nvPr>
        </p:nvSpPr>
        <p:spPr/>
        <p:txBody>
          <a:body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A322DAC4-9B46-4E78-A9CC-77C9CAC3AB61}" type="slidenum">
              <a:rPr lang="el-GR" smtClean="0"/>
              <a:t>‹#›</a:t>
            </a:fld>
            <a:endParaRPr lang="el-GR" dirty="0"/>
          </a:p>
        </p:txBody>
      </p:sp>
    </p:spTree>
    <p:extLst>
      <p:ext uri="{BB962C8B-B14F-4D97-AF65-F5344CB8AC3E}">
        <p14:creationId xmlns:p14="http://schemas.microsoft.com/office/powerpoint/2010/main" val="3396273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Content Placeholder 2"/>
          <p:cNvSpPr>
            <a:spLocks noGrp="1"/>
          </p:cNvSpPr>
          <p:nvPr>
            <p:ph idx="1"/>
          </p:nvPr>
        </p:nvSpPr>
        <p:spPr/>
        <p:txBody>
          <a:bodyPr anchor="ct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A322DAC4-9B46-4E78-A9CC-77C9CAC3AB61}" type="slidenum">
              <a:rPr lang="el-GR" smtClean="0"/>
              <a:t>‹#›</a:t>
            </a:fld>
            <a:endParaRPr lang="el-GR" dirty="0"/>
          </a:p>
        </p:txBody>
      </p:sp>
    </p:spTree>
    <p:extLst>
      <p:ext uri="{BB962C8B-B14F-4D97-AF65-F5344CB8AC3E}">
        <p14:creationId xmlns:p14="http://schemas.microsoft.com/office/powerpoint/2010/main" val="2896663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l-GR" smtClean="0"/>
              <a:t>Στυλ κύριου τίτλου</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Επεξεργασία στυλ υποδείγματος κειμένου</a:t>
            </a:r>
          </a:p>
        </p:txBody>
      </p:sp>
      <p:sp>
        <p:nvSpPr>
          <p:cNvPr id="4" name="Date Placeholder 3"/>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A322DAC4-9B46-4E78-A9CC-77C9CAC3AB61}" type="slidenum">
              <a:rPr lang="el-GR" smtClean="0"/>
              <a:t>‹#›</a:t>
            </a:fld>
            <a:endParaRPr lang="el-GR" dirty="0"/>
          </a:p>
        </p:txBody>
      </p:sp>
    </p:spTree>
    <p:extLst>
      <p:ext uri="{BB962C8B-B14F-4D97-AF65-F5344CB8AC3E}">
        <p14:creationId xmlns:p14="http://schemas.microsoft.com/office/powerpoint/2010/main" val="8272838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Date Placeholder 4"/>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6" name="Footer Placeholder 5"/>
          <p:cNvSpPr>
            <a:spLocks noGrp="1"/>
          </p:cNvSpPr>
          <p:nvPr>
            <p:ph type="ftr" sz="quarter" idx="11"/>
          </p:nvPr>
        </p:nvSpPr>
        <p:spPr/>
        <p:txBody>
          <a:bodyPr/>
          <a:lstStyle/>
          <a:p>
            <a:endParaRPr lang="el-GR" dirty="0"/>
          </a:p>
        </p:txBody>
      </p:sp>
      <p:sp>
        <p:nvSpPr>
          <p:cNvPr id="7" name="Slide Number Placeholder 6"/>
          <p:cNvSpPr>
            <a:spLocks noGrp="1"/>
          </p:cNvSpPr>
          <p:nvPr>
            <p:ph type="sldNum" sz="quarter" idx="12"/>
          </p:nvPr>
        </p:nvSpPr>
        <p:spPr/>
        <p:txBody>
          <a:bodyPr/>
          <a:lstStyle/>
          <a:p>
            <a:fld id="{A322DAC4-9B46-4E78-A9CC-77C9CAC3AB61}" type="slidenum">
              <a:rPr lang="el-GR" smtClean="0"/>
              <a:t>‹#›</a:t>
            </a:fld>
            <a:endParaRPr lang="el-GR" dirty="0"/>
          </a:p>
        </p:txBody>
      </p:sp>
    </p:spTree>
    <p:extLst>
      <p:ext uri="{BB962C8B-B14F-4D97-AF65-F5344CB8AC3E}">
        <p14:creationId xmlns:p14="http://schemas.microsoft.com/office/powerpoint/2010/main" val="12039530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l-GR" smtClean="0"/>
              <a:t>Στυλ κύριου τίτλου</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Επεξεργασία στυλ υποδείγματος κειμένου</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Επεξεργασία στυλ υποδείγματος κειμένου</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7" name="Date Placeholder 6"/>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8" name="Footer Placeholder 7"/>
          <p:cNvSpPr>
            <a:spLocks noGrp="1"/>
          </p:cNvSpPr>
          <p:nvPr>
            <p:ph type="ftr" sz="quarter" idx="11"/>
          </p:nvPr>
        </p:nvSpPr>
        <p:spPr/>
        <p:txBody>
          <a:bodyPr/>
          <a:lstStyle/>
          <a:p>
            <a:endParaRPr lang="el-GR" dirty="0"/>
          </a:p>
        </p:txBody>
      </p:sp>
      <p:sp>
        <p:nvSpPr>
          <p:cNvPr id="9" name="Slide Number Placeholder 8"/>
          <p:cNvSpPr>
            <a:spLocks noGrp="1"/>
          </p:cNvSpPr>
          <p:nvPr>
            <p:ph type="sldNum" sz="quarter" idx="12"/>
          </p:nvPr>
        </p:nvSpPr>
        <p:spPr/>
        <p:txBody>
          <a:bodyPr/>
          <a:lstStyle/>
          <a:p>
            <a:fld id="{A322DAC4-9B46-4E78-A9CC-77C9CAC3AB61}" type="slidenum">
              <a:rPr lang="el-GR" smtClean="0"/>
              <a:t>‹#›</a:t>
            </a:fld>
            <a:endParaRPr lang="el-GR" dirty="0"/>
          </a:p>
        </p:txBody>
      </p:sp>
    </p:spTree>
    <p:extLst>
      <p:ext uri="{BB962C8B-B14F-4D97-AF65-F5344CB8AC3E}">
        <p14:creationId xmlns:p14="http://schemas.microsoft.com/office/powerpoint/2010/main" val="27971737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Date Placeholder 2"/>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4" name="Footer Placeholder 3"/>
          <p:cNvSpPr>
            <a:spLocks noGrp="1"/>
          </p:cNvSpPr>
          <p:nvPr>
            <p:ph type="ftr" sz="quarter" idx="11"/>
          </p:nvPr>
        </p:nvSpPr>
        <p:spPr/>
        <p:txBody>
          <a:bodyPr/>
          <a:lstStyle/>
          <a:p>
            <a:endParaRPr lang="el-GR" dirty="0"/>
          </a:p>
        </p:txBody>
      </p:sp>
      <p:sp>
        <p:nvSpPr>
          <p:cNvPr id="5" name="Slide Number Placeholder 4"/>
          <p:cNvSpPr>
            <a:spLocks noGrp="1"/>
          </p:cNvSpPr>
          <p:nvPr>
            <p:ph type="sldNum" sz="quarter" idx="12"/>
          </p:nvPr>
        </p:nvSpPr>
        <p:spPr/>
        <p:txBody>
          <a:bodyPr/>
          <a:lstStyle/>
          <a:p>
            <a:fld id="{A322DAC4-9B46-4E78-A9CC-77C9CAC3AB61}" type="slidenum">
              <a:rPr lang="el-GR" smtClean="0"/>
              <a:t>‹#›</a:t>
            </a:fld>
            <a:endParaRPr lang="el-GR" dirty="0"/>
          </a:p>
        </p:txBody>
      </p:sp>
    </p:spTree>
    <p:extLst>
      <p:ext uri="{BB962C8B-B14F-4D97-AF65-F5344CB8AC3E}">
        <p14:creationId xmlns:p14="http://schemas.microsoft.com/office/powerpoint/2010/main" val="21654446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3" name="Footer Placeholder 2"/>
          <p:cNvSpPr>
            <a:spLocks noGrp="1"/>
          </p:cNvSpPr>
          <p:nvPr>
            <p:ph type="ftr" sz="quarter" idx="11"/>
          </p:nvPr>
        </p:nvSpPr>
        <p:spPr/>
        <p:txBody>
          <a:bodyPr/>
          <a:lstStyle/>
          <a:p>
            <a:endParaRPr lang="el-GR" dirty="0"/>
          </a:p>
        </p:txBody>
      </p:sp>
      <p:sp>
        <p:nvSpPr>
          <p:cNvPr id="4" name="Slide Number Placeholder 3"/>
          <p:cNvSpPr>
            <a:spLocks noGrp="1"/>
          </p:cNvSpPr>
          <p:nvPr>
            <p:ph type="sldNum" sz="quarter" idx="12"/>
          </p:nvPr>
        </p:nvSpPr>
        <p:spPr/>
        <p:txBody>
          <a:bodyPr/>
          <a:lstStyle/>
          <a:p>
            <a:fld id="{A322DAC4-9B46-4E78-A9CC-77C9CAC3AB61}" type="slidenum">
              <a:rPr lang="el-GR" smtClean="0"/>
              <a:t>‹#›</a:t>
            </a:fld>
            <a:endParaRPr lang="el-GR" dirty="0"/>
          </a:p>
        </p:txBody>
      </p:sp>
    </p:spTree>
    <p:extLst>
      <p:ext uri="{BB962C8B-B14F-4D97-AF65-F5344CB8AC3E}">
        <p14:creationId xmlns:p14="http://schemas.microsoft.com/office/powerpoint/2010/main" val="6656415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l-GR" smtClean="0"/>
              <a:t>Στυλ κύριου τίτλου</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Επεξεργασία στυλ υποδείγματος κειμένου</a:t>
            </a:r>
          </a:p>
        </p:txBody>
      </p:sp>
      <p:sp>
        <p:nvSpPr>
          <p:cNvPr id="5" name="Date Placeholder 4"/>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6" name="Footer Placeholder 5"/>
          <p:cNvSpPr>
            <a:spLocks noGrp="1"/>
          </p:cNvSpPr>
          <p:nvPr>
            <p:ph type="ftr" sz="quarter" idx="11"/>
          </p:nvPr>
        </p:nvSpPr>
        <p:spPr/>
        <p:txBody>
          <a:bodyPr/>
          <a:lstStyle/>
          <a:p>
            <a:endParaRPr lang="el-GR" dirty="0"/>
          </a:p>
        </p:txBody>
      </p:sp>
      <p:sp>
        <p:nvSpPr>
          <p:cNvPr id="7" name="Slide Number Placeholder 6"/>
          <p:cNvSpPr>
            <a:spLocks noGrp="1"/>
          </p:cNvSpPr>
          <p:nvPr>
            <p:ph type="sldNum" sz="quarter" idx="12"/>
          </p:nvPr>
        </p:nvSpPr>
        <p:spPr/>
        <p:txBody>
          <a:bodyPr/>
          <a:lstStyle/>
          <a:p>
            <a:fld id="{A322DAC4-9B46-4E78-A9CC-77C9CAC3AB61}" type="slidenum">
              <a:rPr lang="el-GR" smtClean="0"/>
              <a:t>‹#›</a:t>
            </a:fld>
            <a:endParaRPr lang="el-GR" dirty="0"/>
          </a:p>
        </p:txBody>
      </p:sp>
    </p:spTree>
    <p:extLst>
      <p:ext uri="{BB962C8B-B14F-4D97-AF65-F5344CB8AC3E}">
        <p14:creationId xmlns:p14="http://schemas.microsoft.com/office/powerpoint/2010/main" val="41595606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l-GR" smtClean="0"/>
              <a:t>Στυλ κύριου τίτλου</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dirty="0" smtClean="0"/>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Επεξεργασία στυλ υποδείγματος κειμένου</a:t>
            </a:r>
          </a:p>
        </p:txBody>
      </p:sp>
      <p:sp>
        <p:nvSpPr>
          <p:cNvPr id="5" name="Date Placeholder 4"/>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6" name="Footer Placeholder 5"/>
          <p:cNvSpPr>
            <a:spLocks noGrp="1"/>
          </p:cNvSpPr>
          <p:nvPr>
            <p:ph type="ftr" sz="quarter" idx="11"/>
          </p:nvPr>
        </p:nvSpPr>
        <p:spPr/>
        <p:txBody>
          <a:bodyPr/>
          <a:lstStyle/>
          <a:p>
            <a:endParaRPr lang="el-GR" dirty="0"/>
          </a:p>
        </p:txBody>
      </p:sp>
      <p:sp>
        <p:nvSpPr>
          <p:cNvPr id="7" name="Slide Number Placeholder 6"/>
          <p:cNvSpPr>
            <a:spLocks noGrp="1"/>
          </p:cNvSpPr>
          <p:nvPr>
            <p:ph type="sldNum" sz="quarter" idx="12"/>
          </p:nvPr>
        </p:nvSpPr>
        <p:spPr/>
        <p:txBody>
          <a:bodyPr/>
          <a:lstStyle/>
          <a:p>
            <a:fld id="{A322DAC4-9B46-4E78-A9CC-77C9CAC3AB61}" type="slidenum">
              <a:rPr lang="el-GR" smtClean="0"/>
              <a:t>‹#›</a:t>
            </a:fld>
            <a:endParaRPr lang="el-GR" dirty="0"/>
          </a:p>
        </p:txBody>
      </p:sp>
    </p:spTree>
    <p:extLst>
      <p:ext uri="{BB962C8B-B14F-4D97-AF65-F5344CB8AC3E}">
        <p14:creationId xmlns:p14="http://schemas.microsoft.com/office/powerpoint/2010/main" val="22937560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Πανοραμική εικόνα με λεζάντα">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l-GR" smtClean="0"/>
              <a:t>Στυλ κύριου τίτλου</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dirty="0" smtClean="0"/>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smtClean="0"/>
              <a:t>Επεξεργασία στυλ υποδείγματος κειμένου</a:t>
            </a:r>
          </a:p>
        </p:txBody>
      </p:sp>
      <p:sp>
        <p:nvSpPr>
          <p:cNvPr id="5" name="Date Placeholder 4"/>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6" name="Footer Placeholder 5"/>
          <p:cNvSpPr>
            <a:spLocks noGrp="1"/>
          </p:cNvSpPr>
          <p:nvPr>
            <p:ph type="ftr" sz="quarter" idx="11"/>
          </p:nvPr>
        </p:nvSpPr>
        <p:spPr/>
        <p:txBody>
          <a:bodyPr/>
          <a:lstStyle/>
          <a:p>
            <a:endParaRPr lang="el-GR" dirty="0"/>
          </a:p>
        </p:txBody>
      </p:sp>
      <p:sp>
        <p:nvSpPr>
          <p:cNvPr id="7" name="Slide Number Placeholder 6"/>
          <p:cNvSpPr>
            <a:spLocks noGrp="1"/>
          </p:cNvSpPr>
          <p:nvPr>
            <p:ph type="sldNum" sz="quarter" idx="12"/>
          </p:nvPr>
        </p:nvSpPr>
        <p:spPr/>
        <p:txBody>
          <a:bodyPr/>
          <a:lstStyle/>
          <a:p>
            <a:fld id="{A322DAC4-9B46-4E78-A9CC-77C9CAC3AB61}" type="slidenum">
              <a:rPr lang="el-GR" smtClean="0"/>
              <a:t>‹#›</a:t>
            </a:fld>
            <a:endParaRPr lang="el-GR" dirty="0"/>
          </a:p>
        </p:txBody>
      </p:sp>
    </p:spTree>
    <p:extLst>
      <p:ext uri="{BB962C8B-B14F-4D97-AF65-F5344CB8AC3E}">
        <p14:creationId xmlns:p14="http://schemas.microsoft.com/office/powerpoint/2010/main" val="18214342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Τίτλος και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l-GR" smtClean="0"/>
              <a:t>Στυλ κύριου τίτλου</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smtClean="0"/>
              <a:t>Επεξεργασία στυλ υποδείγματος κειμένου</a:t>
            </a:r>
          </a:p>
        </p:txBody>
      </p:sp>
      <p:sp>
        <p:nvSpPr>
          <p:cNvPr id="5" name="Date Placeholder 4"/>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6" name="Footer Placeholder 5"/>
          <p:cNvSpPr>
            <a:spLocks noGrp="1"/>
          </p:cNvSpPr>
          <p:nvPr>
            <p:ph type="ftr" sz="quarter" idx="11"/>
          </p:nvPr>
        </p:nvSpPr>
        <p:spPr/>
        <p:txBody>
          <a:bodyPr/>
          <a:lstStyle/>
          <a:p>
            <a:endParaRPr lang="el-GR" dirty="0"/>
          </a:p>
        </p:txBody>
      </p:sp>
      <p:sp>
        <p:nvSpPr>
          <p:cNvPr id="7" name="Slide Number Placeholder 6"/>
          <p:cNvSpPr>
            <a:spLocks noGrp="1"/>
          </p:cNvSpPr>
          <p:nvPr>
            <p:ph type="sldNum" sz="quarter" idx="12"/>
          </p:nvPr>
        </p:nvSpPr>
        <p:spPr/>
        <p:txBody>
          <a:bodyPr/>
          <a:lstStyle/>
          <a:p>
            <a:fld id="{A322DAC4-9B46-4E78-A9CC-77C9CAC3AB61}" type="slidenum">
              <a:rPr lang="el-GR" smtClean="0"/>
              <a:t>‹#›</a:t>
            </a:fld>
            <a:endParaRPr lang="el-GR" dirty="0"/>
          </a:p>
        </p:txBody>
      </p:sp>
    </p:spTree>
    <p:extLst>
      <p:ext uri="{BB962C8B-B14F-4D97-AF65-F5344CB8AC3E}">
        <p14:creationId xmlns:p14="http://schemas.microsoft.com/office/powerpoint/2010/main" val="3476954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Εισαγωγικά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l-GR" smtClean="0"/>
              <a:t>Στυλ κύριου τίτλου</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smtClean="0"/>
              <a:t>Επεξεργασία στυλ υποδείγματος κειμένου</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smtClean="0"/>
              <a:t>Επεξεργασία στυλ υποδείγματος κειμένου</a:t>
            </a:r>
          </a:p>
        </p:txBody>
      </p:sp>
      <p:sp>
        <p:nvSpPr>
          <p:cNvPr id="5" name="Date Placeholder 4"/>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6" name="Footer Placeholder 5"/>
          <p:cNvSpPr>
            <a:spLocks noGrp="1"/>
          </p:cNvSpPr>
          <p:nvPr>
            <p:ph type="ftr" sz="quarter" idx="11"/>
          </p:nvPr>
        </p:nvSpPr>
        <p:spPr/>
        <p:txBody>
          <a:bodyPr/>
          <a:lstStyle/>
          <a:p>
            <a:endParaRPr lang="el-GR" dirty="0"/>
          </a:p>
        </p:txBody>
      </p:sp>
      <p:sp>
        <p:nvSpPr>
          <p:cNvPr id="7" name="Slide Number Placeholder 6"/>
          <p:cNvSpPr>
            <a:spLocks noGrp="1"/>
          </p:cNvSpPr>
          <p:nvPr>
            <p:ph type="sldNum" sz="quarter" idx="12"/>
          </p:nvPr>
        </p:nvSpPr>
        <p:spPr/>
        <p:txBody>
          <a:bodyPr/>
          <a:lstStyle/>
          <a:p>
            <a:fld id="{A322DAC4-9B46-4E78-A9CC-77C9CAC3AB61}" type="slidenum">
              <a:rPr lang="el-GR" smtClean="0"/>
              <a:t>‹#›</a:t>
            </a:fld>
            <a:endParaRPr lang="el-GR"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19194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l-GR" smtClean="0"/>
              <a:t>Στυλ κύριου τίτλου</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Επεξεργασία στυλ υποδείγματος κειμένου</a:t>
            </a:r>
          </a:p>
        </p:txBody>
      </p:sp>
      <p:sp>
        <p:nvSpPr>
          <p:cNvPr id="4" name="Date Placeholder 3"/>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A322DAC4-9B46-4E78-A9CC-77C9CAC3AB61}" type="slidenum">
              <a:rPr lang="el-GR" smtClean="0"/>
              <a:t>‹#›</a:t>
            </a:fld>
            <a:endParaRPr lang="el-GR" dirty="0"/>
          </a:p>
        </p:txBody>
      </p:sp>
    </p:spTree>
    <p:extLst>
      <p:ext uri="{BB962C8B-B14F-4D97-AF65-F5344CB8AC3E}">
        <p14:creationId xmlns:p14="http://schemas.microsoft.com/office/powerpoint/2010/main" val="15653895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Κάρτα ονόματος">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l-GR" smtClean="0"/>
              <a:t>Στυλ κύριου τίτλου</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smtClean="0"/>
              <a:t>Επεξεργασία στυλ υποδείγματος κειμένου</a:t>
            </a:r>
          </a:p>
        </p:txBody>
      </p:sp>
      <p:sp>
        <p:nvSpPr>
          <p:cNvPr id="5" name="Date Placeholder 4"/>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6" name="Footer Placeholder 5"/>
          <p:cNvSpPr>
            <a:spLocks noGrp="1"/>
          </p:cNvSpPr>
          <p:nvPr>
            <p:ph type="ftr" sz="quarter" idx="11"/>
          </p:nvPr>
        </p:nvSpPr>
        <p:spPr/>
        <p:txBody>
          <a:bodyPr/>
          <a:lstStyle/>
          <a:p>
            <a:endParaRPr lang="el-GR" dirty="0"/>
          </a:p>
        </p:txBody>
      </p:sp>
      <p:sp>
        <p:nvSpPr>
          <p:cNvPr id="7" name="Slide Number Placeholder 6"/>
          <p:cNvSpPr>
            <a:spLocks noGrp="1"/>
          </p:cNvSpPr>
          <p:nvPr>
            <p:ph type="sldNum" sz="quarter" idx="12"/>
          </p:nvPr>
        </p:nvSpPr>
        <p:spPr/>
        <p:txBody>
          <a:bodyPr/>
          <a:lstStyle/>
          <a:p>
            <a:fld id="{A322DAC4-9B46-4E78-A9CC-77C9CAC3AB61}" type="slidenum">
              <a:rPr lang="el-GR" smtClean="0"/>
              <a:t>‹#›</a:t>
            </a:fld>
            <a:endParaRPr lang="el-GR" dirty="0"/>
          </a:p>
        </p:txBody>
      </p:sp>
    </p:spTree>
    <p:extLst>
      <p:ext uri="{BB962C8B-B14F-4D97-AF65-F5344CB8AC3E}">
        <p14:creationId xmlns:p14="http://schemas.microsoft.com/office/powerpoint/2010/main" val="38976129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στήλες">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l-GR" smtClean="0"/>
              <a:t>Στυλ κύριου τίτλου</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Επεξεργασία στυλ υποδείγματος κειμένου</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Επεξεργασία στυλ υποδείγματος κειμένου</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Επεξεργασία στυλ υποδείγματος κειμένου</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Επεξεργασία στυλ υποδείγματος κειμένου</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Επεξεργασία στυλ υποδείγματος κειμένου</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Επεξεργασία στυλ υποδείγματος κειμένου</a:t>
            </a:r>
          </a:p>
        </p:txBody>
      </p:sp>
      <p:sp>
        <p:nvSpPr>
          <p:cNvPr id="3" name="Date Placeholder 2"/>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4" name="Footer Placeholder 3"/>
          <p:cNvSpPr>
            <a:spLocks noGrp="1"/>
          </p:cNvSpPr>
          <p:nvPr>
            <p:ph type="ftr" sz="quarter" idx="11"/>
          </p:nvPr>
        </p:nvSpPr>
        <p:spPr/>
        <p:txBody>
          <a:bodyPr/>
          <a:lstStyle/>
          <a:p>
            <a:endParaRPr lang="el-GR" dirty="0"/>
          </a:p>
        </p:txBody>
      </p:sp>
      <p:sp>
        <p:nvSpPr>
          <p:cNvPr id="5" name="Slide Number Placeholder 4"/>
          <p:cNvSpPr>
            <a:spLocks noGrp="1"/>
          </p:cNvSpPr>
          <p:nvPr>
            <p:ph type="sldNum" sz="quarter" idx="12"/>
          </p:nvPr>
        </p:nvSpPr>
        <p:spPr/>
        <p:txBody>
          <a:bodyPr/>
          <a:lstStyle/>
          <a:p>
            <a:fld id="{A322DAC4-9B46-4E78-A9CC-77C9CAC3AB61}" type="slidenum">
              <a:rPr lang="el-GR" smtClean="0"/>
              <a:t>‹#›</a:t>
            </a:fld>
            <a:endParaRPr lang="el-GR" dirty="0"/>
          </a:p>
        </p:txBody>
      </p:sp>
    </p:spTree>
    <p:extLst>
      <p:ext uri="{BB962C8B-B14F-4D97-AF65-F5344CB8AC3E}">
        <p14:creationId xmlns:p14="http://schemas.microsoft.com/office/powerpoint/2010/main" val="25192981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Στήλη 3 εικόνων">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l-GR" smtClean="0"/>
              <a:t>Στυλ κύριου τίτλου</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Επεξεργασία στυλ υποδείγματος κειμένου</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dirty="0" smtClean="0"/>
              <a:t>Κάντε κλικ στο εικονίδιο για να προσθέσετε εικόνα</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Επεξεργασία στυλ υποδείγματος κειμένου</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Επεξεργασία στυλ υποδείγματος κειμένου</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dirty="0" smtClean="0"/>
              <a:t>Κάντε κλικ στο εικονίδιο για να προσθέσετε εικόνα</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Επεξεργασία στυλ υποδείγματος κειμένου</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Επεξεργασία στυλ υποδείγματος κειμένου</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dirty="0" smtClean="0"/>
              <a:t>Κάντε κλικ στο εικονίδιο για να προσθέσετε εικόνα</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Επεξεργασία στυλ υποδείγματος κειμένου</a:t>
            </a:r>
          </a:p>
        </p:txBody>
      </p:sp>
      <p:sp>
        <p:nvSpPr>
          <p:cNvPr id="3" name="Date Placeholder 2"/>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4" name="Footer Placeholder 3"/>
          <p:cNvSpPr>
            <a:spLocks noGrp="1"/>
          </p:cNvSpPr>
          <p:nvPr>
            <p:ph type="ftr" sz="quarter" idx="11"/>
          </p:nvPr>
        </p:nvSpPr>
        <p:spPr/>
        <p:txBody>
          <a:bodyPr/>
          <a:lstStyle/>
          <a:p>
            <a:endParaRPr lang="el-GR" dirty="0"/>
          </a:p>
        </p:txBody>
      </p:sp>
      <p:sp>
        <p:nvSpPr>
          <p:cNvPr id="5" name="Slide Number Placeholder 4"/>
          <p:cNvSpPr>
            <a:spLocks noGrp="1"/>
          </p:cNvSpPr>
          <p:nvPr>
            <p:ph type="sldNum" sz="quarter" idx="12"/>
          </p:nvPr>
        </p:nvSpPr>
        <p:spPr/>
        <p:txBody>
          <a:bodyPr/>
          <a:lstStyle/>
          <a:p>
            <a:fld id="{A322DAC4-9B46-4E78-A9CC-77C9CAC3AB61}" type="slidenum">
              <a:rPr lang="el-GR" smtClean="0"/>
              <a:t>‹#›</a:t>
            </a:fld>
            <a:endParaRPr lang="el-GR" dirty="0"/>
          </a:p>
        </p:txBody>
      </p:sp>
    </p:spTree>
    <p:extLst>
      <p:ext uri="{BB962C8B-B14F-4D97-AF65-F5344CB8AC3E}">
        <p14:creationId xmlns:p14="http://schemas.microsoft.com/office/powerpoint/2010/main" val="25796072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Vertical Text Placeholder 2"/>
          <p:cNvSpPr>
            <a:spLocks noGrp="1"/>
          </p:cNvSpPr>
          <p:nvPr>
            <p:ph type="body" orient="vert" idx="1"/>
          </p:nvPr>
        </p:nvSpPr>
        <p:spPr/>
        <p:txBody>
          <a:bodyPr vert="eaVert" anchor="t"/>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A322DAC4-9B46-4E78-A9CC-77C9CAC3AB61}" type="slidenum">
              <a:rPr lang="el-GR" smtClean="0"/>
              <a:t>‹#›</a:t>
            </a:fld>
            <a:endParaRPr lang="el-GR" dirty="0"/>
          </a:p>
        </p:txBody>
      </p:sp>
    </p:spTree>
    <p:extLst>
      <p:ext uri="{BB962C8B-B14F-4D97-AF65-F5344CB8AC3E}">
        <p14:creationId xmlns:p14="http://schemas.microsoft.com/office/powerpoint/2010/main" val="10744572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l-GR" smtClean="0"/>
              <a:t>Στυλ κύριου τίτλου</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A322DAC4-9B46-4E78-A9CC-77C9CAC3AB61}" type="slidenum">
              <a:rPr lang="el-GR" smtClean="0"/>
              <a:t>‹#›</a:t>
            </a:fld>
            <a:endParaRPr lang="el-GR" dirty="0"/>
          </a:p>
        </p:txBody>
      </p:sp>
    </p:spTree>
    <p:extLst>
      <p:ext uri="{BB962C8B-B14F-4D97-AF65-F5344CB8AC3E}">
        <p14:creationId xmlns:p14="http://schemas.microsoft.com/office/powerpoint/2010/main" val="4083336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Date Placeholder 4"/>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6" name="Footer Placeholder 5"/>
          <p:cNvSpPr>
            <a:spLocks noGrp="1"/>
          </p:cNvSpPr>
          <p:nvPr>
            <p:ph type="ftr" sz="quarter" idx="11"/>
          </p:nvPr>
        </p:nvSpPr>
        <p:spPr/>
        <p:txBody>
          <a:bodyPr/>
          <a:lstStyle/>
          <a:p>
            <a:endParaRPr lang="el-GR" dirty="0"/>
          </a:p>
        </p:txBody>
      </p:sp>
      <p:sp>
        <p:nvSpPr>
          <p:cNvPr id="7" name="Slide Number Placeholder 6"/>
          <p:cNvSpPr>
            <a:spLocks noGrp="1"/>
          </p:cNvSpPr>
          <p:nvPr>
            <p:ph type="sldNum" sz="quarter" idx="12"/>
          </p:nvPr>
        </p:nvSpPr>
        <p:spPr/>
        <p:txBody>
          <a:bodyPr/>
          <a:lstStyle/>
          <a:p>
            <a:fld id="{A322DAC4-9B46-4E78-A9CC-77C9CAC3AB61}" type="slidenum">
              <a:rPr lang="el-GR" smtClean="0"/>
              <a:t>‹#›</a:t>
            </a:fld>
            <a:endParaRPr lang="el-GR" dirty="0"/>
          </a:p>
        </p:txBody>
      </p:sp>
    </p:spTree>
    <p:extLst>
      <p:ext uri="{BB962C8B-B14F-4D97-AF65-F5344CB8AC3E}">
        <p14:creationId xmlns:p14="http://schemas.microsoft.com/office/powerpoint/2010/main" val="403567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l-GR" smtClean="0"/>
              <a:t>Στυλ κύριου τίτλου</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Επεξεργασία στυλ υποδείγματος κειμένου</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Επεξεργασία στυλ υποδείγματος κειμένου</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7" name="Date Placeholder 6"/>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8" name="Footer Placeholder 7"/>
          <p:cNvSpPr>
            <a:spLocks noGrp="1"/>
          </p:cNvSpPr>
          <p:nvPr>
            <p:ph type="ftr" sz="quarter" idx="11"/>
          </p:nvPr>
        </p:nvSpPr>
        <p:spPr/>
        <p:txBody>
          <a:bodyPr/>
          <a:lstStyle/>
          <a:p>
            <a:endParaRPr lang="el-GR" dirty="0"/>
          </a:p>
        </p:txBody>
      </p:sp>
      <p:sp>
        <p:nvSpPr>
          <p:cNvPr id="9" name="Slide Number Placeholder 8"/>
          <p:cNvSpPr>
            <a:spLocks noGrp="1"/>
          </p:cNvSpPr>
          <p:nvPr>
            <p:ph type="sldNum" sz="quarter" idx="12"/>
          </p:nvPr>
        </p:nvSpPr>
        <p:spPr/>
        <p:txBody>
          <a:bodyPr/>
          <a:lstStyle/>
          <a:p>
            <a:fld id="{A322DAC4-9B46-4E78-A9CC-77C9CAC3AB61}" type="slidenum">
              <a:rPr lang="el-GR" smtClean="0"/>
              <a:t>‹#›</a:t>
            </a:fld>
            <a:endParaRPr lang="el-GR" dirty="0"/>
          </a:p>
        </p:txBody>
      </p:sp>
    </p:spTree>
    <p:extLst>
      <p:ext uri="{BB962C8B-B14F-4D97-AF65-F5344CB8AC3E}">
        <p14:creationId xmlns:p14="http://schemas.microsoft.com/office/powerpoint/2010/main" val="3051888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Date Placeholder 2"/>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4" name="Footer Placeholder 3"/>
          <p:cNvSpPr>
            <a:spLocks noGrp="1"/>
          </p:cNvSpPr>
          <p:nvPr>
            <p:ph type="ftr" sz="quarter" idx="11"/>
          </p:nvPr>
        </p:nvSpPr>
        <p:spPr/>
        <p:txBody>
          <a:bodyPr/>
          <a:lstStyle/>
          <a:p>
            <a:endParaRPr lang="el-GR" dirty="0"/>
          </a:p>
        </p:txBody>
      </p:sp>
      <p:sp>
        <p:nvSpPr>
          <p:cNvPr id="5" name="Slide Number Placeholder 4"/>
          <p:cNvSpPr>
            <a:spLocks noGrp="1"/>
          </p:cNvSpPr>
          <p:nvPr>
            <p:ph type="sldNum" sz="quarter" idx="12"/>
          </p:nvPr>
        </p:nvSpPr>
        <p:spPr/>
        <p:txBody>
          <a:bodyPr/>
          <a:lstStyle/>
          <a:p>
            <a:fld id="{A322DAC4-9B46-4E78-A9CC-77C9CAC3AB61}" type="slidenum">
              <a:rPr lang="el-GR" smtClean="0"/>
              <a:t>‹#›</a:t>
            </a:fld>
            <a:endParaRPr lang="el-GR" dirty="0"/>
          </a:p>
        </p:txBody>
      </p:sp>
    </p:spTree>
    <p:extLst>
      <p:ext uri="{BB962C8B-B14F-4D97-AF65-F5344CB8AC3E}">
        <p14:creationId xmlns:p14="http://schemas.microsoft.com/office/powerpoint/2010/main" val="3541720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3" name="Footer Placeholder 2"/>
          <p:cNvSpPr>
            <a:spLocks noGrp="1"/>
          </p:cNvSpPr>
          <p:nvPr>
            <p:ph type="ftr" sz="quarter" idx="11"/>
          </p:nvPr>
        </p:nvSpPr>
        <p:spPr/>
        <p:txBody>
          <a:bodyPr/>
          <a:lstStyle/>
          <a:p>
            <a:endParaRPr lang="el-GR" dirty="0"/>
          </a:p>
        </p:txBody>
      </p:sp>
      <p:sp>
        <p:nvSpPr>
          <p:cNvPr id="4" name="Slide Number Placeholder 3"/>
          <p:cNvSpPr>
            <a:spLocks noGrp="1"/>
          </p:cNvSpPr>
          <p:nvPr>
            <p:ph type="sldNum" sz="quarter" idx="12"/>
          </p:nvPr>
        </p:nvSpPr>
        <p:spPr/>
        <p:txBody>
          <a:bodyPr/>
          <a:lstStyle/>
          <a:p>
            <a:fld id="{A322DAC4-9B46-4E78-A9CC-77C9CAC3AB61}" type="slidenum">
              <a:rPr lang="el-GR" smtClean="0"/>
              <a:t>‹#›</a:t>
            </a:fld>
            <a:endParaRPr lang="el-GR" dirty="0"/>
          </a:p>
        </p:txBody>
      </p:sp>
    </p:spTree>
    <p:extLst>
      <p:ext uri="{BB962C8B-B14F-4D97-AF65-F5344CB8AC3E}">
        <p14:creationId xmlns:p14="http://schemas.microsoft.com/office/powerpoint/2010/main" val="879420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l-GR" smtClean="0"/>
              <a:t>Στυλ κύριου τίτλου</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Επεξεργασία στυλ υποδείγματος κειμένου</a:t>
            </a:r>
          </a:p>
        </p:txBody>
      </p:sp>
      <p:sp>
        <p:nvSpPr>
          <p:cNvPr id="5" name="Date Placeholder 4"/>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6" name="Footer Placeholder 5"/>
          <p:cNvSpPr>
            <a:spLocks noGrp="1"/>
          </p:cNvSpPr>
          <p:nvPr>
            <p:ph type="ftr" sz="quarter" idx="11"/>
          </p:nvPr>
        </p:nvSpPr>
        <p:spPr/>
        <p:txBody>
          <a:bodyPr/>
          <a:lstStyle/>
          <a:p>
            <a:endParaRPr lang="el-GR" dirty="0"/>
          </a:p>
        </p:txBody>
      </p:sp>
      <p:sp>
        <p:nvSpPr>
          <p:cNvPr id="7" name="Slide Number Placeholder 6"/>
          <p:cNvSpPr>
            <a:spLocks noGrp="1"/>
          </p:cNvSpPr>
          <p:nvPr>
            <p:ph type="sldNum" sz="quarter" idx="12"/>
          </p:nvPr>
        </p:nvSpPr>
        <p:spPr/>
        <p:txBody>
          <a:bodyPr/>
          <a:lstStyle/>
          <a:p>
            <a:fld id="{A322DAC4-9B46-4E78-A9CC-77C9CAC3AB61}" type="slidenum">
              <a:rPr lang="el-GR" smtClean="0"/>
              <a:t>‹#›</a:t>
            </a:fld>
            <a:endParaRPr lang="el-GR" dirty="0"/>
          </a:p>
        </p:txBody>
      </p:sp>
    </p:spTree>
    <p:extLst>
      <p:ext uri="{BB962C8B-B14F-4D97-AF65-F5344CB8AC3E}">
        <p14:creationId xmlns:p14="http://schemas.microsoft.com/office/powerpoint/2010/main" val="191028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l-GR" smtClean="0"/>
              <a:t>Στυλ κύριου τίτλου</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dirty="0" smtClean="0"/>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Επεξεργασία στυλ υποδείγματος κειμένου</a:t>
            </a:r>
          </a:p>
        </p:txBody>
      </p:sp>
      <p:sp>
        <p:nvSpPr>
          <p:cNvPr id="5" name="Date Placeholder 4"/>
          <p:cNvSpPr>
            <a:spLocks noGrp="1"/>
          </p:cNvSpPr>
          <p:nvPr>
            <p:ph type="dt" sz="half" idx="10"/>
          </p:nvPr>
        </p:nvSpPr>
        <p:spPr/>
        <p:txBody>
          <a:bodyPr/>
          <a:lstStyle/>
          <a:p>
            <a:fld id="{1B0B959B-2A8B-4F8C-B68E-9957A1832DF5}" type="datetimeFigureOut">
              <a:rPr lang="el-GR" smtClean="0"/>
              <a:t>18/07/2021</a:t>
            </a:fld>
            <a:endParaRPr lang="el-GR" dirty="0"/>
          </a:p>
        </p:txBody>
      </p:sp>
      <p:sp>
        <p:nvSpPr>
          <p:cNvPr id="6" name="Footer Placeholder 5"/>
          <p:cNvSpPr>
            <a:spLocks noGrp="1"/>
          </p:cNvSpPr>
          <p:nvPr>
            <p:ph type="ftr" sz="quarter" idx="11"/>
          </p:nvPr>
        </p:nvSpPr>
        <p:spPr/>
        <p:txBody>
          <a:bodyPr/>
          <a:lstStyle/>
          <a:p>
            <a:endParaRPr lang="el-GR" dirty="0"/>
          </a:p>
        </p:txBody>
      </p:sp>
      <p:sp>
        <p:nvSpPr>
          <p:cNvPr id="7" name="Slide Number Placeholder 6"/>
          <p:cNvSpPr>
            <a:spLocks noGrp="1"/>
          </p:cNvSpPr>
          <p:nvPr>
            <p:ph type="sldNum" sz="quarter" idx="12"/>
          </p:nvPr>
        </p:nvSpPr>
        <p:spPr/>
        <p:txBody>
          <a:bodyPr/>
          <a:lstStyle/>
          <a:p>
            <a:fld id="{A322DAC4-9B46-4E78-A9CC-77C9CAC3AB61}" type="slidenum">
              <a:rPr lang="el-GR" smtClean="0"/>
              <a:t>‹#›</a:t>
            </a:fld>
            <a:endParaRPr lang="el-GR" dirty="0"/>
          </a:p>
        </p:txBody>
      </p:sp>
    </p:spTree>
    <p:extLst>
      <p:ext uri="{BB962C8B-B14F-4D97-AF65-F5344CB8AC3E}">
        <p14:creationId xmlns:p14="http://schemas.microsoft.com/office/powerpoint/2010/main" val="232511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l-GR" smtClean="0"/>
              <a:t>Στυλ κύριου τίτλου</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1B0B959B-2A8B-4F8C-B68E-9957A1832DF5}" type="datetimeFigureOut">
              <a:rPr lang="el-GR" smtClean="0"/>
              <a:t>18/07/2021</a:t>
            </a:fld>
            <a:endParaRPr lang="el-GR"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l-GR"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A322DAC4-9B46-4E78-A9CC-77C9CAC3AB61}" type="slidenum">
              <a:rPr lang="el-GR" smtClean="0"/>
              <a:t>‹#›</a:t>
            </a:fld>
            <a:endParaRPr lang="el-GR" dirty="0"/>
          </a:p>
        </p:txBody>
      </p:sp>
    </p:spTree>
    <p:extLst>
      <p:ext uri="{BB962C8B-B14F-4D97-AF65-F5344CB8AC3E}">
        <p14:creationId xmlns:p14="http://schemas.microsoft.com/office/powerpoint/2010/main" val="1869238513"/>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l-GR" smtClean="0"/>
              <a:t>Στυλ κύριου τίτλου</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B0B959B-2A8B-4F8C-B68E-9957A1832DF5}" type="datetimeFigureOut">
              <a:rPr lang="el-GR" smtClean="0"/>
              <a:t>18/07/2021</a:t>
            </a:fld>
            <a:endParaRPr lang="el-GR"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l-GR"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322DAC4-9B46-4E78-A9CC-77C9CAC3AB61}" type="slidenum">
              <a:rPr lang="el-GR" smtClean="0"/>
              <a:t>‹#›</a:t>
            </a:fld>
            <a:endParaRPr lang="el-GR" dirty="0"/>
          </a:p>
        </p:txBody>
      </p:sp>
    </p:spTree>
    <p:extLst>
      <p:ext uri="{BB962C8B-B14F-4D97-AF65-F5344CB8AC3E}">
        <p14:creationId xmlns:p14="http://schemas.microsoft.com/office/powerpoint/2010/main" val="2310475716"/>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ctrTitle"/>
          </p:nvPr>
        </p:nvSpPr>
        <p:spPr/>
        <p:txBody>
          <a:bodyPr>
            <a:normAutofit fontScale="90000"/>
          </a:bodyPr>
          <a:lstStyle/>
          <a:p>
            <a:r>
              <a:rPr lang="el-GR" sz="5400" dirty="0" smtClean="0">
                <a:latin typeface="Calibri" panose="020F0502020204030204" pitchFamily="34" charset="0"/>
                <a:cs typeface="Calibri" panose="020F0502020204030204" pitchFamily="34" charset="0"/>
              </a:rPr>
              <a:t>ΑΝΑΦΟΡΑ</a:t>
            </a:r>
            <a:r>
              <a:rPr lang="en-US" sz="5400" dirty="0" smtClean="0">
                <a:latin typeface="Calibri" panose="020F0502020204030204" pitchFamily="34" charset="0"/>
                <a:cs typeface="Calibri" panose="020F0502020204030204" pitchFamily="34" charset="0"/>
              </a:rPr>
              <a:t> </a:t>
            </a:r>
            <a:r>
              <a:rPr lang="en-US" sz="5400" dirty="0">
                <a:latin typeface="Calibri" panose="020F0502020204030204" pitchFamily="34" charset="0"/>
                <a:cs typeface="Calibri" panose="020F0502020204030204" pitchFamily="34" charset="0"/>
              </a:rPr>
              <a:t>project </a:t>
            </a:r>
            <a:r>
              <a:rPr lang="en-US" sz="5400" dirty="0" smtClean="0">
                <a:latin typeface="Calibri" panose="020F0502020204030204" pitchFamily="34" charset="0"/>
                <a:cs typeface="Calibri" panose="020F0502020204030204" pitchFamily="34" charset="0"/>
              </a:rPr>
              <a:t>3</a:t>
            </a:r>
            <a:r>
              <a:rPr lang="el-GR" sz="5400" dirty="0" smtClean="0">
                <a:latin typeface="Calibri" panose="020F0502020204030204" pitchFamily="34" charset="0"/>
                <a:cs typeface="Calibri" panose="020F0502020204030204" pitchFamily="34" charset="0"/>
              </a:rPr>
              <a:t/>
            </a:r>
            <a:br>
              <a:rPr lang="el-GR" sz="5400" dirty="0" smtClean="0">
                <a:latin typeface="Calibri" panose="020F0502020204030204" pitchFamily="34" charset="0"/>
                <a:cs typeface="Calibri" panose="020F0502020204030204" pitchFamily="34" charset="0"/>
              </a:rPr>
            </a:br>
            <a:r>
              <a:rPr lang="el-GR" dirty="0" smtClean="0">
                <a:latin typeface="Calibri" panose="020F0502020204030204" pitchFamily="34" charset="0"/>
                <a:cs typeface="Calibri" panose="020F0502020204030204" pitchFamily="34" charset="0"/>
              </a:rPr>
              <a:t/>
            </a:r>
            <a:br>
              <a:rPr lang="el-GR" dirty="0" smtClean="0">
                <a:latin typeface="Calibri" panose="020F0502020204030204" pitchFamily="34" charset="0"/>
                <a:cs typeface="Calibri" panose="020F0502020204030204" pitchFamily="34" charset="0"/>
              </a:rPr>
            </a:br>
            <a:r>
              <a:rPr lang="el-GR" sz="4400" dirty="0" smtClean="0">
                <a:latin typeface="Calibri" panose="020F0502020204030204" pitchFamily="34" charset="0"/>
                <a:cs typeface="Calibri" panose="020F0502020204030204" pitchFamily="34" charset="0"/>
              </a:rPr>
              <a:t>ΑΡΓΥΡΟΣ ΚΩΝΣΤΑΝΤΙΝΟΣ</a:t>
            </a:r>
            <a:br>
              <a:rPr lang="el-GR" sz="4400" dirty="0" smtClean="0">
                <a:latin typeface="Calibri" panose="020F0502020204030204" pitchFamily="34" charset="0"/>
                <a:cs typeface="Calibri" panose="020F0502020204030204" pitchFamily="34" charset="0"/>
              </a:rPr>
            </a:br>
            <a:r>
              <a:rPr lang="el-GR" sz="4400" dirty="0" smtClean="0">
                <a:latin typeface="Calibri" panose="020F0502020204030204" pitchFamily="34" charset="0"/>
                <a:cs typeface="Calibri" panose="020F0502020204030204" pitchFamily="34" charset="0"/>
              </a:rPr>
              <a:t>ΠΑΥΛΟΣ ΣΥΓΡΙΜΗΣ</a:t>
            </a:r>
            <a:endParaRPr lang="el-GR" sz="4400" dirty="0">
              <a:latin typeface="Calibri" panose="020F0502020204030204" pitchFamily="34" charset="0"/>
              <a:cs typeface="Calibri" panose="020F0502020204030204" pitchFamily="34" charset="0"/>
            </a:endParaRPr>
          </a:p>
        </p:txBody>
      </p:sp>
      <p:sp>
        <p:nvSpPr>
          <p:cNvPr id="3" name="Υπότιτλος 2"/>
          <p:cNvSpPr>
            <a:spLocks noGrp="1"/>
          </p:cNvSpPr>
          <p:nvPr>
            <p:ph type="subTitle" idx="1"/>
          </p:nvPr>
        </p:nvSpPr>
        <p:spPr>
          <a:xfrm>
            <a:off x="684212" y="5184987"/>
            <a:ext cx="10610805" cy="1947333"/>
          </a:xfrm>
        </p:spPr>
        <p:txBody>
          <a:bodyPr>
            <a:normAutofit/>
          </a:bodyPr>
          <a:lstStyle/>
          <a:p>
            <a:endParaRPr lang="el-GR" dirty="0" smtClean="0">
              <a:latin typeface="Calibri" panose="020F0502020204030204" pitchFamily="34" charset="0"/>
              <a:cs typeface="Calibri" panose="020F0502020204030204" pitchFamily="34" charset="0"/>
            </a:endParaRPr>
          </a:p>
          <a:p>
            <a:r>
              <a:rPr lang="el-GR" dirty="0" smtClean="0">
                <a:latin typeface="Calibri" panose="020F0502020204030204" pitchFamily="34" charset="0"/>
                <a:cs typeface="Calibri" panose="020F0502020204030204" pitchFamily="34" charset="0"/>
              </a:rPr>
              <a:t>ΟΝΟΜΑ ΠΡΟΓΡΑΜΜΑΤΟΣ</a:t>
            </a:r>
            <a:r>
              <a:rPr lang="en-US" dirty="0" smtClean="0">
                <a:latin typeface="Calibri" panose="020F0502020204030204" pitchFamily="34" charset="0"/>
                <a:cs typeface="Calibri" panose="020F0502020204030204" pitchFamily="34" charset="0"/>
              </a:rPr>
              <a:t>: BIP</a:t>
            </a:r>
          </a:p>
          <a:p>
            <a:r>
              <a:rPr lang="el-GR" dirty="0" smtClean="0">
                <a:latin typeface="Calibri" panose="020F0502020204030204" pitchFamily="34" charset="0"/>
                <a:cs typeface="Calibri" panose="020F0502020204030204" pitchFamily="34" charset="0"/>
              </a:rPr>
              <a:t>ΕΝΤΟΛΗ: </a:t>
            </a:r>
            <a:r>
              <a:rPr lang="en-US" dirty="0" smtClean="0">
                <a:latin typeface="Calibri" panose="020F0502020204030204" pitchFamily="34" charset="0"/>
                <a:cs typeface="Calibri" panose="020F0502020204030204" pitchFamily="34" charset="0"/>
              </a:rPr>
              <a:t>./BIP ARGYROS_SYGRIMIS_PROJECT3 </a:t>
            </a:r>
            <a:endParaRPr lang="el-G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71043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878961" y="463600"/>
            <a:ext cx="10353762" cy="970450"/>
          </a:xfrm>
        </p:spPr>
        <p:txBody>
          <a:bodyPr/>
          <a:lstStyle/>
          <a:p>
            <a:r>
              <a:rPr lang="el-GR" dirty="0" smtClean="0"/>
              <a:t>4.1 ΠΑΡΑΔΕΙΓΜΑΤΑ (ΕΙΚΟΝΕΣ)</a:t>
            </a:r>
            <a:endParaRPr lang="el-GR" dirty="0"/>
          </a:p>
        </p:txBody>
      </p:sp>
      <p:pic>
        <p:nvPicPr>
          <p:cNvPr id="3" name="Εικόνα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60518" y="1767288"/>
            <a:ext cx="1858934" cy="1858934"/>
          </a:xfrm>
          <a:prstGeom prst="rect">
            <a:avLst/>
          </a:prstGeom>
        </p:spPr>
      </p:pic>
      <p:pic>
        <p:nvPicPr>
          <p:cNvPr id="4" name="Εικόνα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7071" y="1717252"/>
            <a:ext cx="1881056" cy="1856758"/>
          </a:xfrm>
          <a:prstGeom prst="rect">
            <a:avLst/>
          </a:prstGeom>
        </p:spPr>
      </p:pic>
      <p:pic>
        <p:nvPicPr>
          <p:cNvPr id="5" name="Εικόνα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931" y="2009848"/>
            <a:ext cx="1327710" cy="1327710"/>
          </a:xfrm>
          <a:prstGeom prst="rect">
            <a:avLst/>
          </a:prstGeom>
        </p:spPr>
      </p:pic>
      <p:pic>
        <p:nvPicPr>
          <p:cNvPr id="6" name="Εικόνα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418" y="2009848"/>
            <a:ext cx="1327710" cy="1327710"/>
          </a:xfrm>
          <a:prstGeom prst="rect">
            <a:avLst/>
          </a:prstGeom>
        </p:spPr>
      </p:pic>
      <p:sp>
        <p:nvSpPr>
          <p:cNvPr id="7" name="TextBox 6"/>
          <p:cNvSpPr txBox="1"/>
          <p:nvPr/>
        </p:nvSpPr>
        <p:spPr>
          <a:xfrm>
            <a:off x="2072641" y="1362987"/>
            <a:ext cx="3248297" cy="369332"/>
          </a:xfrm>
          <a:prstGeom prst="rect">
            <a:avLst/>
          </a:prstGeom>
          <a:noFill/>
        </p:spPr>
        <p:txBody>
          <a:bodyPr wrap="square" rtlCol="0">
            <a:spAutoFit/>
          </a:bodyPr>
          <a:lstStyle/>
          <a:p>
            <a:r>
              <a:rPr lang="en-US" dirty="0" smtClean="0"/>
              <a:t>-fh</a:t>
            </a:r>
            <a:endParaRPr lang="el-GR" dirty="0"/>
          </a:p>
        </p:txBody>
      </p:sp>
      <p:sp>
        <p:nvSpPr>
          <p:cNvPr id="8" name="TextBox 7"/>
          <p:cNvSpPr txBox="1"/>
          <p:nvPr/>
        </p:nvSpPr>
        <p:spPr>
          <a:xfrm>
            <a:off x="7959626" y="1362987"/>
            <a:ext cx="600895" cy="369332"/>
          </a:xfrm>
          <a:prstGeom prst="rect">
            <a:avLst/>
          </a:prstGeom>
          <a:noFill/>
        </p:spPr>
        <p:txBody>
          <a:bodyPr wrap="square" rtlCol="0">
            <a:spAutoFit/>
          </a:bodyPr>
          <a:lstStyle/>
          <a:p>
            <a:r>
              <a:rPr lang="en-US" dirty="0" smtClean="0"/>
              <a:t>-fv</a:t>
            </a:r>
            <a:endParaRPr lang="el-GR" dirty="0"/>
          </a:p>
        </p:txBody>
      </p:sp>
      <p:sp>
        <p:nvSpPr>
          <p:cNvPr id="9" name="TextBox 8"/>
          <p:cNvSpPr txBox="1"/>
          <p:nvPr/>
        </p:nvSpPr>
        <p:spPr>
          <a:xfrm>
            <a:off x="701038" y="3676047"/>
            <a:ext cx="4032069" cy="369332"/>
          </a:xfrm>
          <a:prstGeom prst="rect">
            <a:avLst/>
          </a:prstGeom>
          <a:noFill/>
        </p:spPr>
        <p:txBody>
          <a:bodyPr wrap="square" rtlCol="0">
            <a:spAutoFit/>
          </a:bodyPr>
          <a:lstStyle/>
          <a:p>
            <a:r>
              <a:rPr lang="el-GR" dirty="0" smtClean="0"/>
              <a:t>ΠΡΙΝ                                ΜΕΤΑ</a:t>
            </a:r>
            <a:endParaRPr lang="el-GR" dirty="0"/>
          </a:p>
        </p:txBody>
      </p:sp>
      <p:sp>
        <p:nvSpPr>
          <p:cNvPr id="11" name="TextBox 10"/>
          <p:cNvSpPr txBox="1"/>
          <p:nvPr/>
        </p:nvSpPr>
        <p:spPr>
          <a:xfrm>
            <a:off x="6544486" y="3673871"/>
            <a:ext cx="4032069" cy="369332"/>
          </a:xfrm>
          <a:prstGeom prst="rect">
            <a:avLst/>
          </a:prstGeom>
          <a:noFill/>
        </p:spPr>
        <p:txBody>
          <a:bodyPr wrap="square" rtlCol="0">
            <a:spAutoFit/>
          </a:bodyPr>
          <a:lstStyle/>
          <a:p>
            <a:r>
              <a:rPr lang="el-GR" dirty="0" smtClean="0"/>
              <a:t>ΠΡΙΝ                                ΜΕΤΑ</a:t>
            </a:r>
            <a:endParaRPr lang="el-GR" dirty="0"/>
          </a:p>
        </p:txBody>
      </p:sp>
      <p:pic>
        <p:nvPicPr>
          <p:cNvPr id="12" name="Εικόνα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931" y="4728755"/>
            <a:ext cx="1327710" cy="1327710"/>
          </a:xfrm>
          <a:prstGeom prst="rect">
            <a:avLst/>
          </a:prstGeom>
        </p:spPr>
      </p:pic>
      <p:pic>
        <p:nvPicPr>
          <p:cNvPr id="13" name="Εικόνα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7418" y="4728755"/>
            <a:ext cx="1327710" cy="1327710"/>
          </a:xfrm>
          <a:prstGeom prst="rect">
            <a:avLst/>
          </a:prstGeom>
        </p:spPr>
      </p:pic>
      <p:pic>
        <p:nvPicPr>
          <p:cNvPr id="14" name="Εικόνα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7071" y="4545874"/>
            <a:ext cx="1858935" cy="1858935"/>
          </a:xfrm>
          <a:prstGeom prst="rect">
            <a:avLst/>
          </a:prstGeom>
        </p:spPr>
      </p:pic>
      <p:pic>
        <p:nvPicPr>
          <p:cNvPr id="16" name="Εικόνα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60519" y="4545874"/>
            <a:ext cx="1881057" cy="1858935"/>
          </a:xfrm>
          <a:prstGeom prst="rect">
            <a:avLst/>
          </a:prstGeom>
        </p:spPr>
      </p:pic>
      <p:sp>
        <p:nvSpPr>
          <p:cNvPr id="18" name="TextBox 17"/>
          <p:cNvSpPr txBox="1"/>
          <p:nvPr/>
        </p:nvSpPr>
        <p:spPr>
          <a:xfrm>
            <a:off x="701038" y="6414548"/>
            <a:ext cx="4032069" cy="369332"/>
          </a:xfrm>
          <a:prstGeom prst="rect">
            <a:avLst/>
          </a:prstGeom>
          <a:noFill/>
        </p:spPr>
        <p:txBody>
          <a:bodyPr wrap="square" rtlCol="0">
            <a:spAutoFit/>
          </a:bodyPr>
          <a:lstStyle/>
          <a:p>
            <a:r>
              <a:rPr lang="el-GR" dirty="0" smtClean="0"/>
              <a:t>ΠΡΙΝ                                ΜΕΤΑ</a:t>
            </a:r>
            <a:endParaRPr lang="el-GR" dirty="0"/>
          </a:p>
        </p:txBody>
      </p:sp>
      <p:sp>
        <p:nvSpPr>
          <p:cNvPr id="19" name="TextBox 18"/>
          <p:cNvSpPr txBox="1"/>
          <p:nvPr/>
        </p:nvSpPr>
        <p:spPr>
          <a:xfrm>
            <a:off x="6544484" y="6397131"/>
            <a:ext cx="4032069" cy="369332"/>
          </a:xfrm>
          <a:prstGeom prst="rect">
            <a:avLst/>
          </a:prstGeom>
          <a:noFill/>
        </p:spPr>
        <p:txBody>
          <a:bodyPr wrap="square" rtlCol="0">
            <a:spAutoFit/>
          </a:bodyPr>
          <a:lstStyle/>
          <a:p>
            <a:r>
              <a:rPr lang="el-GR" dirty="0" smtClean="0"/>
              <a:t>ΠΡΙΝ                                ΜΕΤΑ</a:t>
            </a:r>
            <a:endParaRPr lang="el-GR" dirty="0"/>
          </a:p>
        </p:txBody>
      </p:sp>
      <p:sp>
        <p:nvSpPr>
          <p:cNvPr id="20" name="TextBox 19"/>
          <p:cNvSpPr txBox="1"/>
          <p:nvPr/>
        </p:nvSpPr>
        <p:spPr>
          <a:xfrm>
            <a:off x="2072641" y="4101488"/>
            <a:ext cx="1541417" cy="369332"/>
          </a:xfrm>
          <a:prstGeom prst="rect">
            <a:avLst/>
          </a:prstGeom>
          <a:noFill/>
        </p:spPr>
        <p:txBody>
          <a:bodyPr wrap="square" rtlCol="0">
            <a:spAutoFit/>
          </a:bodyPr>
          <a:lstStyle/>
          <a:p>
            <a:r>
              <a:rPr lang="en-US" dirty="0" smtClean="0"/>
              <a:t>-d</a:t>
            </a:r>
            <a:endParaRPr lang="el-GR" dirty="0"/>
          </a:p>
        </p:txBody>
      </p:sp>
      <p:sp>
        <p:nvSpPr>
          <p:cNvPr id="21" name="TextBox 20"/>
          <p:cNvSpPr txBox="1"/>
          <p:nvPr/>
        </p:nvSpPr>
        <p:spPr>
          <a:xfrm>
            <a:off x="7959630" y="4128893"/>
            <a:ext cx="1541417" cy="369332"/>
          </a:xfrm>
          <a:prstGeom prst="rect">
            <a:avLst/>
          </a:prstGeom>
          <a:noFill/>
        </p:spPr>
        <p:txBody>
          <a:bodyPr wrap="square" rtlCol="0">
            <a:spAutoFit/>
          </a:bodyPr>
          <a:lstStyle/>
          <a:p>
            <a:r>
              <a:rPr lang="en-US" dirty="0" smtClean="0"/>
              <a:t>-b</a:t>
            </a:r>
            <a:endParaRPr lang="el-GR" dirty="0"/>
          </a:p>
        </p:txBody>
      </p:sp>
    </p:spTree>
    <p:extLst>
      <p:ext uri="{BB962C8B-B14F-4D97-AF65-F5344CB8AC3E}">
        <p14:creationId xmlns:p14="http://schemas.microsoft.com/office/powerpoint/2010/main" val="39167014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887668" y="470263"/>
            <a:ext cx="10353762" cy="970450"/>
          </a:xfrm>
        </p:spPr>
        <p:txBody>
          <a:bodyPr/>
          <a:lstStyle/>
          <a:p>
            <a:r>
              <a:rPr lang="el-GR" dirty="0" smtClean="0"/>
              <a:t>4.</a:t>
            </a:r>
            <a:r>
              <a:rPr lang="en-US" dirty="0" smtClean="0"/>
              <a:t>2</a:t>
            </a:r>
            <a:r>
              <a:rPr lang="el-GR" dirty="0" smtClean="0"/>
              <a:t> </a:t>
            </a:r>
            <a:r>
              <a:rPr lang="el-GR" dirty="0"/>
              <a:t>ΠΑΡΑΔΕΙΓΜΑΤΑ (ΕΙΚΟΝΕΣ)</a:t>
            </a:r>
          </a:p>
        </p:txBody>
      </p:sp>
      <p:pic>
        <p:nvPicPr>
          <p:cNvPr id="3" name="Εικόνα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8598" y="1802672"/>
            <a:ext cx="1389970" cy="1567543"/>
          </a:xfrm>
          <a:prstGeom prst="rect">
            <a:avLst/>
          </a:prstGeom>
        </p:spPr>
      </p:pic>
      <p:pic>
        <p:nvPicPr>
          <p:cNvPr id="4" name="Εικόνα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9480" y="1802672"/>
            <a:ext cx="1389970" cy="1567543"/>
          </a:xfrm>
          <a:prstGeom prst="rect">
            <a:avLst/>
          </a:prstGeom>
        </p:spPr>
      </p:pic>
      <p:pic>
        <p:nvPicPr>
          <p:cNvPr id="5" name="Εικόνα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8598" y="4629936"/>
            <a:ext cx="1389970" cy="1567543"/>
          </a:xfrm>
          <a:prstGeom prst="rect">
            <a:avLst/>
          </a:prstGeom>
        </p:spPr>
      </p:pic>
      <p:pic>
        <p:nvPicPr>
          <p:cNvPr id="6" name="Εικόνα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0489" y="1596217"/>
            <a:ext cx="2322946" cy="2059800"/>
          </a:xfrm>
          <a:prstGeom prst="rect">
            <a:avLst/>
          </a:prstGeom>
        </p:spPr>
      </p:pic>
      <p:pic>
        <p:nvPicPr>
          <p:cNvPr id="7" name="Εικόνα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3019" y="1596217"/>
            <a:ext cx="2322946" cy="2061382"/>
          </a:xfrm>
          <a:prstGeom prst="rect">
            <a:avLst/>
          </a:prstGeom>
        </p:spPr>
      </p:pic>
      <p:pic>
        <p:nvPicPr>
          <p:cNvPr id="8" name="Εικόνα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3147" y="4467730"/>
            <a:ext cx="1677630" cy="1891953"/>
          </a:xfrm>
          <a:prstGeom prst="rect">
            <a:avLst/>
          </a:prstGeom>
        </p:spPr>
      </p:pic>
      <p:pic>
        <p:nvPicPr>
          <p:cNvPr id="9" name="Εικόνα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83200" y="4775256"/>
            <a:ext cx="1702529" cy="1276897"/>
          </a:xfrm>
          <a:prstGeom prst="rect">
            <a:avLst/>
          </a:prstGeom>
        </p:spPr>
      </p:pic>
      <p:pic>
        <p:nvPicPr>
          <p:cNvPr id="10" name="Εικόνα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43019" y="4411002"/>
            <a:ext cx="2673876" cy="2005407"/>
          </a:xfrm>
          <a:prstGeom prst="rect">
            <a:avLst/>
          </a:prstGeom>
        </p:spPr>
      </p:pic>
      <p:sp>
        <p:nvSpPr>
          <p:cNvPr id="12" name="TextBox 11"/>
          <p:cNvSpPr txBox="1"/>
          <p:nvPr/>
        </p:nvSpPr>
        <p:spPr>
          <a:xfrm>
            <a:off x="2478568" y="1255559"/>
            <a:ext cx="3248297" cy="369332"/>
          </a:xfrm>
          <a:prstGeom prst="rect">
            <a:avLst/>
          </a:prstGeom>
          <a:noFill/>
        </p:spPr>
        <p:txBody>
          <a:bodyPr wrap="square" rtlCol="0">
            <a:spAutoFit/>
          </a:bodyPr>
          <a:lstStyle/>
          <a:p>
            <a:r>
              <a:rPr lang="en-US" dirty="0" smtClean="0"/>
              <a:t>-rl</a:t>
            </a:r>
            <a:endParaRPr lang="el-GR" dirty="0"/>
          </a:p>
        </p:txBody>
      </p:sp>
      <p:sp>
        <p:nvSpPr>
          <p:cNvPr id="13" name="TextBox 12"/>
          <p:cNvSpPr txBox="1"/>
          <p:nvPr/>
        </p:nvSpPr>
        <p:spPr>
          <a:xfrm>
            <a:off x="8280343" y="1226885"/>
            <a:ext cx="3248297" cy="369332"/>
          </a:xfrm>
          <a:prstGeom prst="rect">
            <a:avLst/>
          </a:prstGeom>
          <a:noFill/>
        </p:spPr>
        <p:txBody>
          <a:bodyPr wrap="square" rtlCol="0">
            <a:spAutoFit/>
          </a:bodyPr>
          <a:lstStyle/>
          <a:p>
            <a:r>
              <a:rPr lang="en-US" dirty="0" smtClean="0"/>
              <a:t>-rr</a:t>
            </a:r>
            <a:endParaRPr lang="el-GR" dirty="0"/>
          </a:p>
        </p:txBody>
      </p:sp>
      <p:sp>
        <p:nvSpPr>
          <p:cNvPr id="14" name="TextBox 13"/>
          <p:cNvSpPr txBox="1"/>
          <p:nvPr/>
        </p:nvSpPr>
        <p:spPr>
          <a:xfrm>
            <a:off x="2478567" y="4047385"/>
            <a:ext cx="3248297" cy="369332"/>
          </a:xfrm>
          <a:prstGeom prst="rect">
            <a:avLst/>
          </a:prstGeom>
          <a:noFill/>
        </p:spPr>
        <p:txBody>
          <a:bodyPr wrap="square" rtlCol="0">
            <a:spAutoFit/>
          </a:bodyPr>
          <a:lstStyle/>
          <a:p>
            <a:r>
              <a:rPr lang="en-US" dirty="0" smtClean="0"/>
              <a:t>-ru</a:t>
            </a:r>
            <a:endParaRPr lang="el-GR" dirty="0"/>
          </a:p>
        </p:txBody>
      </p:sp>
      <p:sp>
        <p:nvSpPr>
          <p:cNvPr id="15" name="TextBox 14"/>
          <p:cNvSpPr txBox="1"/>
          <p:nvPr/>
        </p:nvSpPr>
        <p:spPr>
          <a:xfrm>
            <a:off x="8280342" y="4047385"/>
            <a:ext cx="3248297" cy="369332"/>
          </a:xfrm>
          <a:prstGeom prst="rect">
            <a:avLst/>
          </a:prstGeom>
          <a:noFill/>
        </p:spPr>
        <p:txBody>
          <a:bodyPr wrap="square" rtlCol="0">
            <a:spAutoFit/>
          </a:bodyPr>
          <a:lstStyle/>
          <a:p>
            <a:r>
              <a:rPr lang="en-US" dirty="0" smtClean="0"/>
              <a:t>-p4</a:t>
            </a:r>
            <a:endParaRPr lang="el-GR" dirty="0"/>
          </a:p>
        </p:txBody>
      </p:sp>
      <p:sp>
        <p:nvSpPr>
          <p:cNvPr id="16" name="TextBox 15"/>
          <p:cNvSpPr txBox="1"/>
          <p:nvPr/>
        </p:nvSpPr>
        <p:spPr>
          <a:xfrm>
            <a:off x="1088598" y="3705447"/>
            <a:ext cx="4032069" cy="369332"/>
          </a:xfrm>
          <a:prstGeom prst="rect">
            <a:avLst/>
          </a:prstGeom>
          <a:noFill/>
        </p:spPr>
        <p:txBody>
          <a:bodyPr wrap="square" rtlCol="0">
            <a:spAutoFit/>
          </a:bodyPr>
          <a:lstStyle/>
          <a:p>
            <a:r>
              <a:rPr lang="el-GR" dirty="0" smtClean="0"/>
              <a:t>ΠΡΙΝ                                ΜΕΤΑ</a:t>
            </a:r>
            <a:endParaRPr lang="el-GR" dirty="0"/>
          </a:p>
        </p:txBody>
      </p:sp>
      <p:sp>
        <p:nvSpPr>
          <p:cNvPr id="17" name="TextBox 16"/>
          <p:cNvSpPr txBox="1"/>
          <p:nvPr/>
        </p:nvSpPr>
        <p:spPr>
          <a:xfrm>
            <a:off x="7033896" y="3703403"/>
            <a:ext cx="4032069" cy="369332"/>
          </a:xfrm>
          <a:prstGeom prst="rect">
            <a:avLst/>
          </a:prstGeom>
          <a:noFill/>
        </p:spPr>
        <p:txBody>
          <a:bodyPr wrap="square" rtlCol="0">
            <a:spAutoFit/>
          </a:bodyPr>
          <a:lstStyle/>
          <a:p>
            <a:r>
              <a:rPr lang="el-GR" dirty="0" smtClean="0"/>
              <a:t>ΠΡΙΝ                                ΜΕΤΑ</a:t>
            </a:r>
            <a:endParaRPr lang="el-GR" dirty="0"/>
          </a:p>
        </p:txBody>
      </p:sp>
      <p:sp>
        <p:nvSpPr>
          <p:cNvPr id="18" name="TextBox 17"/>
          <p:cNvSpPr txBox="1"/>
          <p:nvPr/>
        </p:nvSpPr>
        <p:spPr>
          <a:xfrm>
            <a:off x="1023255" y="6312607"/>
            <a:ext cx="4032069" cy="369332"/>
          </a:xfrm>
          <a:prstGeom prst="rect">
            <a:avLst/>
          </a:prstGeom>
          <a:noFill/>
        </p:spPr>
        <p:txBody>
          <a:bodyPr wrap="square" rtlCol="0">
            <a:spAutoFit/>
          </a:bodyPr>
          <a:lstStyle/>
          <a:p>
            <a:r>
              <a:rPr lang="el-GR" dirty="0" smtClean="0"/>
              <a:t>ΠΡΙΝ                                ΜΕΤΑ</a:t>
            </a:r>
            <a:endParaRPr lang="el-GR" dirty="0"/>
          </a:p>
        </p:txBody>
      </p:sp>
      <p:sp>
        <p:nvSpPr>
          <p:cNvPr id="19" name="TextBox 18"/>
          <p:cNvSpPr txBox="1"/>
          <p:nvPr/>
        </p:nvSpPr>
        <p:spPr>
          <a:xfrm>
            <a:off x="7033895" y="6363977"/>
            <a:ext cx="4032069" cy="369332"/>
          </a:xfrm>
          <a:prstGeom prst="rect">
            <a:avLst/>
          </a:prstGeom>
          <a:noFill/>
        </p:spPr>
        <p:txBody>
          <a:bodyPr wrap="square" rtlCol="0">
            <a:spAutoFit/>
          </a:bodyPr>
          <a:lstStyle/>
          <a:p>
            <a:r>
              <a:rPr lang="el-GR" dirty="0" smtClean="0"/>
              <a:t>ΠΡΙΝ                                ΜΕΤΑ</a:t>
            </a:r>
            <a:endParaRPr lang="el-GR" dirty="0"/>
          </a:p>
        </p:txBody>
      </p:sp>
    </p:spTree>
    <p:extLst>
      <p:ext uri="{BB962C8B-B14F-4D97-AF65-F5344CB8AC3E}">
        <p14:creationId xmlns:p14="http://schemas.microsoft.com/office/powerpoint/2010/main" val="6829306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913795" y="539931"/>
            <a:ext cx="10353762" cy="970450"/>
          </a:xfrm>
        </p:spPr>
        <p:txBody>
          <a:bodyPr/>
          <a:lstStyle/>
          <a:p>
            <a:r>
              <a:rPr lang="el-GR" dirty="0"/>
              <a:t>4.</a:t>
            </a:r>
            <a:r>
              <a:rPr lang="en-US" dirty="0"/>
              <a:t>2</a:t>
            </a:r>
            <a:r>
              <a:rPr lang="el-GR" dirty="0"/>
              <a:t> ΠΑΡΑΔΕΙΓΜΑΤΑ (ΕΙΚΟΝΕΣ)</a:t>
            </a:r>
          </a:p>
        </p:txBody>
      </p:sp>
      <p:pic>
        <p:nvPicPr>
          <p:cNvPr id="3" name="Εικόνα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1258" y="2333898"/>
            <a:ext cx="1915930" cy="1272948"/>
          </a:xfrm>
          <a:prstGeom prst="rect">
            <a:avLst/>
          </a:prstGeom>
        </p:spPr>
      </p:pic>
      <p:pic>
        <p:nvPicPr>
          <p:cNvPr id="4" name="Εικόνα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1258" y="4812805"/>
            <a:ext cx="1915930" cy="1436948"/>
          </a:xfrm>
          <a:prstGeom prst="rect">
            <a:avLst/>
          </a:prstGeom>
        </p:spPr>
      </p:pic>
      <p:pic>
        <p:nvPicPr>
          <p:cNvPr id="5" name="Εικόνα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7162" y="2037635"/>
            <a:ext cx="2625145" cy="1744152"/>
          </a:xfrm>
          <a:prstGeom prst="rect">
            <a:avLst/>
          </a:prstGeom>
        </p:spPr>
      </p:pic>
      <p:sp>
        <p:nvSpPr>
          <p:cNvPr id="6" name="TextBox 5"/>
          <p:cNvSpPr txBox="1"/>
          <p:nvPr/>
        </p:nvSpPr>
        <p:spPr>
          <a:xfrm>
            <a:off x="1785255" y="6443770"/>
            <a:ext cx="4032069" cy="369332"/>
          </a:xfrm>
          <a:prstGeom prst="rect">
            <a:avLst/>
          </a:prstGeom>
          <a:noFill/>
        </p:spPr>
        <p:txBody>
          <a:bodyPr wrap="square" rtlCol="0">
            <a:spAutoFit/>
          </a:bodyPr>
          <a:lstStyle/>
          <a:p>
            <a:r>
              <a:rPr lang="el-GR" dirty="0" smtClean="0"/>
              <a:t>ΠΡΙΝ                                ΜΕΤΑ</a:t>
            </a:r>
            <a:endParaRPr lang="el-GR" dirty="0"/>
          </a:p>
        </p:txBody>
      </p:sp>
      <p:sp>
        <p:nvSpPr>
          <p:cNvPr id="7" name="TextBox 6"/>
          <p:cNvSpPr txBox="1"/>
          <p:nvPr/>
        </p:nvSpPr>
        <p:spPr>
          <a:xfrm>
            <a:off x="1785255" y="3830258"/>
            <a:ext cx="4032069" cy="369332"/>
          </a:xfrm>
          <a:prstGeom prst="rect">
            <a:avLst/>
          </a:prstGeom>
          <a:noFill/>
        </p:spPr>
        <p:txBody>
          <a:bodyPr wrap="square" rtlCol="0">
            <a:spAutoFit/>
          </a:bodyPr>
          <a:lstStyle/>
          <a:p>
            <a:r>
              <a:rPr lang="el-GR" dirty="0" smtClean="0"/>
              <a:t>ΠΡΙΝ                                ΜΕΤΑ</a:t>
            </a:r>
            <a:endParaRPr lang="el-GR" dirty="0"/>
          </a:p>
        </p:txBody>
      </p:sp>
      <p:sp>
        <p:nvSpPr>
          <p:cNvPr id="8" name="TextBox 7"/>
          <p:cNvSpPr txBox="1"/>
          <p:nvPr/>
        </p:nvSpPr>
        <p:spPr>
          <a:xfrm>
            <a:off x="10623215" y="5415862"/>
            <a:ext cx="4032069" cy="369332"/>
          </a:xfrm>
          <a:prstGeom prst="rect">
            <a:avLst/>
          </a:prstGeom>
          <a:noFill/>
        </p:spPr>
        <p:txBody>
          <a:bodyPr wrap="square" rtlCol="0">
            <a:spAutoFit/>
          </a:bodyPr>
          <a:lstStyle/>
          <a:p>
            <a:r>
              <a:rPr lang="el-GR" dirty="0" smtClean="0"/>
              <a:t> ΜΕΤΑ</a:t>
            </a:r>
            <a:endParaRPr lang="el-GR" dirty="0"/>
          </a:p>
        </p:txBody>
      </p:sp>
      <p:sp>
        <p:nvSpPr>
          <p:cNvPr id="9" name="TextBox 8"/>
          <p:cNvSpPr txBox="1"/>
          <p:nvPr/>
        </p:nvSpPr>
        <p:spPr>
          <a:xfrm>
            <a:off x="2905287" y="1658099"/>
            <a:ext cx="3248297" cy="369332"/>
          </a:xfrm>
          <a:prstGeom prst="rect">
            <a:avLst/>
          </a:prstGeom>
          <a:noFill/>
        </p:spPr>
        <p:txBody>
          <a:bodyPr wrap="square" rtlCol="0">
            <a:spAutoFit/>
          </a:bodyPr>
          <a:lstStyle/>
          <a:p>
            <a:r>
              <a:rPr lang="en-US" dirty="0" smtClean="0"/>
              <a:t>-bw_red_10</a:t>
            </a:r>
            <a:endParaRPr lang="el-GR" dirty="0"/>
          </a:p>
        </p:txBody>
      </p:sp>
      <p:sp>
        <p:nvSpPr>
          <p:cNvPr id="10" name="TextBox 9"/>
          <p:cNvSpPr txBox="1"/>
          <p:nvPr/>
        </p:nvSpPr>
        <p:spPr>
          <a:xfrm>
            <a:off x="2905287" y="4182294"/>
            <a:ext cx="3248297" cy="369332"/>
          </a:xfrm>
          <a:prstGeom prst="rect">
            <a:avLst/>
          </a:prstGeom>
          <a:noFill/>
        </p:spPr>
        <p:txBody>
          <a:bodyPr wrap="square" rtlCol="0">
            <a:spAutoFit/>
          </a:bodyPr>
          <a:lstStyle/>
          <a:p>
            <a:r>
              <a:rPr lang="en-US" dirty="0" smtClean="0"/>
              <a:t>-bw_red_10</a:t>
            </a:r>
            <a:endParaRPr lang="el-GR" dirty="0"/>
          </a:p>
        </p:txBody>
      </p:sp>
      <p:sp>
        <p:nvSpPr>
          <p:cNvPr id="11" name="TextBox 10"/>
          <p:cNvSpPr txBox="1"/>
          <p:nvPr/>
        </p:nvSpPr>
        <p:spPr>
          <a:xfrm>
            <a:off x="7714459" y="1964566"/>
            <a:ext cx="3248297" cy="369332"/>
          </a:xfrm>
          <a:prstGeom prst="rect">
            <a:avLst/>
          </a:prstGeom>
          <a:noFill/>
        </p:spPr>
        <p:txBody>
          <a:bodyPr wrap="square" rtlCol="0">
            <a:spAutoFit/>
          </a:bodyPr>
          <a:lstStyle/>
          <a:p>
            <a:r>
              <a:rPr lang="en-US" dirty="0" smtClean="0"/>
              <a:t>-bw_magenta_8</a:t>
            </a:r>
            <a:endParaRPr lang="el-GR" dirty="0"/>
          </a:p>
        </p:txBody>
      </p:sp>
      <p:pic>
        <p:nvPicPr>
          <p:cNvPr id="12" name="Εικόνα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89341" y="4552871"/>
            <a:ext cx="2567322" cy="1925492"/>
          </a:xfrm>
          <a:prstGeom prst="rect">
            <a:avLst/>
          </a:prstGeom>
        </p:spPr>
      </p:pic>
      <p:pic>
        <p:nvPicPr>
          <p:cNvPr id="13" name="Εικόνα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90618" y="2534432"/>
            <a:ext cx="2263021" cy="1272949"/>
          </a:xfrm>
          <a:prstGeom prst="rect">
            <a:avLst/>
          </a:prstGeom>
        </p:spPr>
      </p:pic>
      <p:sp>
        <p:nvSpPr>
          <p:cNvPr id="14" name="TextBox 13"/>
          <p:cNvSpPr txBox="1"/>
          <p:nvPr/>
        </p:nvSpPr>
        <p:spPr>
          <a:xfrm>
            <a:off x="10623215" y="3001221"/>
            <a:ext cx="4032069" cy="369332"/>
          </a:xfrm>
          <a:prstGeom prst="rect">
            <a:avLst/>
          </a:prstGeom>
          <a:noFill/>
        </p:spPr>
        <p:txBody>
          <a:bodyPr wrap="square" rtlCol="0">
            <a:spAutoFit/>
          </a:bodyPr>
          <a:lstStyle/>
          <a:p>
            <a:r>
              <a:rPr lang="el-GR" dirty="0" smtClean="0"/>
              <a:t>ΠΡΙΝ</a:t>
            </a:r>
            <a:endParaRPr lang="el-GR" dirty="0"/>
          </a:p>
        </p:txBody>
      </p:sp>
      <p:pic>
        <p:nvPicPr>
          <p:cNvPr id="15" name="Εικόνα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19343" y="4443698"/>
            <a:ext cx="3456581" cy="1944327"/>
          </a:xfrm>
          <a:prstGeom prst="rect">
            <a:avLst/>
          </a:prstGeom>
        </p:spPr>
      </p:pic>
    </p:spTree>
    <p:extLst>
      <p:ext uri="{BB962C8B-B14F-4D97-AF65-F5344CB8AC3E}">
        <p14:creationId xmlns:p14="http://schemas.microsoft.com/office/powerpoint/2010/main" val="27189556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818001" y="2830287"/>
            <a:ext cx="10353762" cy="970450"/>
          </a:xfrm>
        </p:spPr>
        <p:txBody>
          <a:bodyPr>
            <a:normAutofit fontScale="90000"/>
          </a:bodyPr>
          <a:lstStyle/>
          <a:p>
            <a:r>
              <a:rPr lang="el-GR" dirty="0" smtClean="0"/>
              <a:t>Σας ευχαριστούμε πολύ, καλό καλοκαίρι.</a:t>
            </a:r>
            <a:br>
              <a:rPr lang="el-GR" dirty="0" smtClean="0"/>
            </a:br>
            <a:r>
              <a:rPr lang="el-GR" dirty="0" smtClean="0"/>
              <a:t> (Για χάρη σας σπάσαμε μερικά γραφεία </a:t>
            </a:r>
            <a:r>
              <a:rPr lang="el-GR" dirty="0" smtClean="0">
                <a:sym typeface="Wingdings" panose="05000000000000000000" pitchFamily="2" charset="2"/>
              </a:rPr>
              <a:t></a:t>
            </a:r>
            <a:r>
              <a:rPr lang="el-GR" dirty="0" smtClean="0"/>
              <a:t>)</a:t>
            </a:r>
            <a:br>
              <a:rPr lang="el-GR" dirty="0" smtClean="0"/>
            </a:br>
            <a:r>
              <a:rPr lang="el-GR" dirty="0" smtClean="0"/>
              <a:t/>
            </a:r>
            <a:br>
              <a:rPr lang="el-GR" dirty="0" smtClean="0"/>
            </a:br>
            <a:r>
              <a:rPr lang="el-GR" dirty="0" smtClean="0"/>
              <a:t>- Αργυρός Κωνσταντίνος </a:t>
            </a:r>
            <a:br>
              <a:rPr lang="el-GR" dirty="0" smtClean="0"/>
            </a:br>
            <a:r>
              <a:rPr lang="el-GR" dirty="0" smtClean="0"/>
              <a:t>ΑΜ: 2022202000014</a:t>
            </a:r>
            <a:br>
              <a:rPr lang="el-GR" dirty="0" smtClean="0"/>
            </a:br>
            <a:r>
              <a:rPr lang="el-GR" dirty="0" smtClean="0"/>
              <a:t/>
            </a:r>
            <a:br>
              <a:rPr lang="el-GR" dirty="0" smtClean="0"/>
            </a:br>
            <a:r>
              <a:rPr lang="el-GR" dirty="0" smtClean="0"/>
              <a:t>- Συγριμής Παύλος</a:t>
            </a:r>
            <a:br>
              <a:rPr lang="el-GR" dirty="0" smtClean="0"/>
            </a:br>
            <a:r>
              <a:rPr lang="el-GR" dirty="0" smtClean="0"/>
              <a:t>ΑΜ: 2022202000202</a:t>
            </a:r>
            <a:endParaRPr lang="el-GR" dirty="0"/>
          </a:p>
        </p:txBody>
      </p:sp>
    </p:spTree>
    <p:extLst>
      <p:ext uri="{BB962C8B-B14F-4D97-AF65-F5344CB8AC3E}">
        <p14:creationId xmlns:p14="http://schemas.microsoft.com/office/powerpoint/2010/main" val="14049312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913795" y="661852"/>
            <a:ext cx="10353762" cy="970450"/>
          </a:xfrm>
        </p:spPr>
        <p:txBody>
          <a:bodyPr>
            <a:normAutofit/>
          </a:bodyPr>
          <a:lstStyle/>
          <a:p>
            <a:r>
              <a:rPr lang="el-GR" sz="4800" dirty="0" smtClean="0"/>
              <a:t>ΠΕΡΙΕΧΟΜΕΝΑ</a:t>
            </a:r>
            <a:endParaRPr lang="el-GR" sz="4800" dirty="0"/>
          </a:p>
        </p:txBody>
      </p:sp>
      <p:sp>
        <p:nvSpPr>
          <p:cNvPr id="3" name="Θέση περιεχομένου 2"/>
          <p:cNvSpPr>
            <a:spLocks noGrp="1"/>
          </p:cNvSpPr>
          <p:nvPr>
            <p:ph idx="1"/>
          </p:nvPr>
        </p:nvSpPr>
        <p:spPr>
          <a:xfrm>
            <a:off x="913795" y="2228837"/>
            <a:ext cx="10353762" cy="4058751"/>
          </a:xfrm>
        </p:spPr>
        <p:txBody>
          <a:bodyPr>
            <a:normAutofit/>
          </a:bodyPr>
          <a:lstStyle/>
          <a:p>
            <a:pPr marL="494100" indent="-457200">
              <a:buClr>
                <a:schemeClr val="tx1"/>
              </a:buClr>
              <a:buFont typeface="+mj-lt"/>
              <a:buAutoNum type="arabicPeriod"/>
            </a:pPr>
            <a:r>
              <a:rPr lang="el-GR" sz="3200" dirty="0" smtClean="0"/>
              <a:t>ΥΛΟΠΟΙΗΜΕΝΑ ΖΗΤΟΥΜΕΝΑ</a:t>
            </a:r>
          </a:p>
          <a:p>
            <a:pPr marL="494100" indent="-457200">
              <a:buClr>
                <a:schemeClr val="tx1"/>
              </a:buClr>
              <a:buFont typeface="+mj-lt"/>
              <a:buAutoNum type="arabicPeriod"/>
            </a:pPr>
            <a:r>
              <a:rPr lang="el-GR" sz="3200" dirty="0"/>
              <a:t>ΤΡΟΠΟΣ ΛΕΙΤΟΥΡΓΕΙΑΣ </a:t>
            </a:r>
            <a:r>
              <a:rPr lang="el-GR" sz="3200" dirty="0" smtClean="0"/>
              <a:t>ΠΡΟΓΡΑΜΜΑΤΟΣ</a:t>
            </a:r>
          </a:p>
          <a:p>
            <a:pPr marL="494100" indent="-457200">
              <a:buClr>
                <a:schemeClr val="tx1"/>
              </a:buClr>
              <a:buFont typeface="+mj-lt"/>
              <a:buAutoNum type="arabicPeriod"/>
            </a:pPr>
            <a:r>
              <a:rPr lang="el-GR" sz="3200" dirty="0" smtClean="0"/>
              <a:t>ΣΥΝΑΡΤΗΣΕΙΣ (ΠΡΟΓΡΑΜΜΑΤΟΣ + </a:t>
            </a:r>
            <a:r>
              <a:rPr lang="en-US" sz="3200" dirty="0" smtClean="0"/>
              <a:t>BONUS)</a:t>
            </a:r>
            <a:endParaRPr lang="el-GR" sz="3200" dirty="0" smtClean="0"/>
          </a:p>
          <a:p>
            <a:pPr marL="494100" indent="-457200">
              <a:buClr>
                <a:schemeClr val="tx1"/>
              </a:buClr>
              <a:buFont typeface="+mj-lt"/>
              <a:buAutoNum type="arabicPeriod"/>
            </a:pPr>
            <a:r>
              <a:rPr lang="el-GR" sz="3200" dirty="0" smtClean="0"/>
              <a:t>ΠΑΡΑΔΕΙΓΜΑΤΑ (ΕΙΚΟΝΕΣ)</a:t>
            </a:r>
          </a:p>
        </p:txBody>
      </p:sp>
    </p:spTree>
    <p:extLst>
      <p:ext uri="{BB962C8B-B14F-4D97-AF65-F5344CB8AC3E}">
        <p14:creationId xmlns:p14="http://schemas.microsoft.com/office/powerpoint/2010/main" val="17749411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marL="494100" indent="-457200">
              <a:buClr>
                <a:schemeClr val="tx1"/>
              </a:buClr>
              <a:buFont typeface="+mj-lt"/>
              <a:buAutoNum type="arabicPeriod"/>
            </a:pPr>
            <a:r>
              <a:rPr lang="el-GR" dirty="0"/>
              <a:t>ΥΛΟΠΟΙΗΜΕΝΑ ΖΗΤΟΥΜΕΝΑ</a:t>
            </a:r>
          </a:p>
        </p:txBody>
      </p:sp>
      <p:sp>
        <p:nvSpPr>
          <p:cNvPr id="3" name="Θέση περιεχομένου 2"/>
          <p:cNvSpPr>
            <a:spLocks noGrp="1"/>
          </p:cNvSpPr>
          <p:nvPr>
            <p:ph sz="half" idx="1"/>
          </p:nvPr>
        </p:nvSpPr>
        <p:spPr/>
        <p:txBody>
          <a:bodyPr>
            <a:normAutofit lnSpcReduction="10000"/>
          </a:bodyPr>
          <a:lstStyle/>
          <a:p>
            <a:r>
              <a:rPr lang="el-GR" dirty="0" smtClean="0"/>
              <a:t>Όλα τα ζητούμενα της εκφώνησης που έχουν υλοποιηθεί: </a:t>
            </a:r>
            <a:endParaRPr lang="el-GR" dirty="0"/>
          </a:p>
          <a:p>
            <a:pPr marL="494100" indent="-457200">
              <a:buFont typeface="+mj-lt"/>
              <a:buAutoNum type="arabicPeriod"/>
            </a:pPr>
            <a:r>
              <a:rPr lang="el-GR" dirty="0" smtClean="0"/>
              <a:t>Χειρισμός αποκλειστικά από την γραμμή εντολών</a:t>
            </a:r>
          </a:p>
          <a:p>
            <a:pPr marL="494100" indent="-457200">
              <a:buFont typeface="+mj-lt"/>
              <a:buAutoNum type="arabicPeriod"/>
            </a:pPr>
            <a:r>
              <a:rPr lang="el-GR" dirty="0" smtClean="0"/>
              <a:t>Εκτύπωση </a:t>
            </a:r>
            <a:r>
              <a:rPr lang="el-GR" dirty="0"/>
              <a:t>χαρακτηριστικών εικόνας</a:t>
            </a:r>
          </a:p>
          <a:p>
            <a:pPr marL="494100" indent="-457200">
              <a:buFont typeface="+mj-lt"/>
              <a:buAutoNum type="arabicPeriod"/>
            </a:pPr>
            <a:r>
              <a:rPr lang="el-GR" dirty="0" smtClean="0"/>
              <a:t>Καθρέφτισμα εικόνας</a:t>
            </a:r>
          </a:p>
          <a:p>
            <a:pPr marL="494100" indent="-457200">
              <a:buFont typeface="+mj-lt"/>
              <a:buAutoNum type="arabicPeriod"/>
            </a:pPr>
            <a:r>
              <a:rPr lang="el-GR" dirty="0" smtClean="0"/>
              <a:t>Μετατροπή σε καλλιτεχνικό ασπρόμαυρο</a:t>
            </a:r>
          </a:p>
          <a:p>
            <a:pPr marL="494100" indent="-457200">
              <a:buFont typeface="+mj-lt"/>
              <a:buAutoNum type="arabicPeriod"/>
            </a:pPr>
            <a:r>
              <a:rPr lang="el-GR" dirty="0" smtClean="0"/>
              <a:t>Μείωση παλέτας χρωμάτων</a:t>
            </a:r>
          </a:p>
          <a:p>
            <a:pPr marL="494100" indent="-457200">
              <a:buFont typeface="+mj-lt"/>
              <a:buAutoNum type="arabicPeriod"/>
            </a:pPr>
            <a:r>
              <a:rPr lang="el-GR" dirty="0" smtClean="0"/>
              <a:t>Αρθρωτή δομή αρχείων και χρήση </a:t>
            </a:r>
            <a:r>
              <a:rPr lang="en-US" dirty="0" smtClean="0"/>
              <a:t>Makefiles</a:t>
            </a:r>
            <a:endParaRPr lang="el-GR" dirty="0" smtClean="0"/>
          </a:p>
          <a:p>
            <a:pPr marL="494100" indent="-457200">
              <a:buFont typeface="+mj-lt"/>
              <a:buAutoNum type="arabicPeriod"/>
            </a:pPr>
            <a:endParaRPr lang="el-GR" dirty="0"/>
          </a:p>
          <a:p>
            <a:pPr marL="494100" indent="-457200">
              <a:buFont typeface="+mj-lt"/>
              <a:buAutoNum type="arabicPeriod"/>
            </a:pPr>
            <a:endParaRPr lang="en-US" dirty="0" smtClean="0"/>
          </a:p>
          <a:p>
            <a:pPr marL="36900" indent="0">
              <a:buNone/>
            </a:pPr>
            <a:endParaRPr lang="en-US" dirty="0" smtClean="0"/>
          </a:p>
        </p:txBody>
      </p:sp>
      <p:sp>
        <p:nvSpPr>
          <p:cNvPr id="4" name="Θέση περιεχομένου 3"/>
          <p:cNvSpPr>
            <a:spLocks noGrp="1"/>
          </p:cNvSpPr>
          <p:nvPr>
            <p:ph sz="half" idx="2"/>
          </p:nvPr>
        </p:nvSpPr>
        <p:spPr/>
        <p:txBody>
          <a:bodyPr>
            <a:normAutofit lnSpcReduction="10000"/>
          </a:bodyPr>
          <a:lstStyle/>
          <a:p>
            <a:r>
              <a:rPr lang="el-GR" dirty="0" smtClean="0"/>
              <a:t>Οι </a:t>
            </a:r>
            <a:r>
              <a:rPr lang="en-US" dirty="0" smtClean="0"/>
              <a:t>BONUS </a:t>
            </a:r>
            <a:r>
              <a:rPr lang="el-GR" dirty="0" smtClean="0"/>
              <a:t>ιδέες που έχουν υλοποιηθεί:</a:t>
            </a:r>
          </a:p>
          <a:p>
            <a:pPr marL="494100" indent="-457200">
              <a:buFont typeface="+mj-lt"/>
              <a:buAutoNum type="arabicPeriod"/>
            </a:pPr>
            <a:r>
              <a:rPr lang="el-GR" dirty="0" smtClean="0"/>
              <a:t>Μετατροπή σε απλό γκρι</a:t>
            </a:r>
          </a:p>
          <a:p>
            <a:pPr marL="494100" indent="-457200">
              <a:buFont typeface="+mj-lt"/>
              <a:buAutoNum type="arabicPeriod"/>
            </a:pPr>
            <a:r>
              <a:rPr lang="el-GR" dirty="0" smtClean="0"/>
              <a:t>Αντιγραφή εικόνας</a:t>
            </a:r>
          </a:p>
          <a:p>
            <a:pPr marL="494100" indent="-457200">
              <a:buFont typeface="+mj-lt"/>
              <a:buAutoNum type="arabicPeriod"/>
            </a:pPr>
            <a:r>
              <a:rPr lang="el-GR" dirty="0" smtClean="0"/>
              <a:t>Περιστροφή εικόνας 90 μοίρες αριστερά</a:t>
            </a:r>
          </a:p>
          <a:p>
            <a:pPr marL="494100" indent="-457200">
              <a:buFont typeface="+mj-lt"/>
              <a:buAutoNum type="arabicPeriod"/>
            </a:pPr>
            <a:r>
              <a:rPr lang="el-GR" dirty="0"/>
              <a:t>Περιστροφή εικόνας 90 μοίρες </a:t>
            </a:r>
            <a:r>
              <a:rPr lang="el-GR" dirty="0" smtClean="0"/>
              <a:t>δεξιά</a:t>
            </a:r>
            <a:endParaRPr lang="el-GR" dirty="0"/>
          </a:p>
          <a:p>
            <a:pPr marL="494100" indent="-457200">
              <a:buFont typeface="+mj-lt"/>
              <a:buAutoNum type="arabicPeriod"/>
            </a:pPr>
            <a:r>
              <a:rPr lang="el-GR" dirty="0"/>
              <a:t>Περιστροφή εικόνας </a:t>
            </a:r>
            <a:r>
              <a:rPr lang="el-GR" dirty="0" smtClean="0"/>
              <a:t>180 μοίρες</a:t>
            </a:r>
            <a:endParaRPr lang="en-US" dirty="0" smtClean="0"/>
          </a:p>
          <a:p>
            <a:pPr marL="494100" indent="-457200">
              <a:buFont typeface="+mj-lt"/>
              <a:buAutoNum type="arabicPeriod"/>
            </a:pPr>
            <a:r>
              <a:rPr lang="en-US" dirty="0" smtClean="0"/>
              <a:t>Case-Insensitive </a:t>
            </a:r>
            <a:r>
              <a:rPr lang="el-GR" dirty="0" smtClean="0"/>
              <a:t>εντολές</a:t>
            </a:r>
          </a:p>
          <a:p>
            <a:pPr marL="494100" indent="-457200">
              <a:buFont typeface="+mj-lt"/>
              <a:buAutoNum type="arabicPeriod"/>
            </a:pPr>
            <a:r>
              <a:rPr lang="el-GR" dirty="0" smtClean="0"/>
              <a:t>Έλεγχος ύπαρξης αρχείου εξόδου</a:t>
            </a:r>
          </a:p>
          <a:p>
            <a:pPr marL="494100" indent="-457200">
              <a:buFont typeface="+mj-lt"/>
              <a:buAutoNum type="arabicPeriod"/>
            </a:pPr>
            <a:r>
              <a:rPr lang="en-US" dirty="0" smtClean="0"/>
              <a:t>Loading screen</a:t>
            </a:r>
            <a:endParaRPr lang="el-GR" dirty="0"/>
          </a:p>
          <a:p>
            <a:pPr marL="494100" indent="-457200">
              <a:buFont typeface="+mj-lt"/>
              <a:buAutoNum type="arabicPeriod"/>
            </a:pPr>
            <a:endParaRPr lang="el-GR" dirty="0"/>
          </a:p>
        </p:txBody>
      </p:sp>
    </p:spTree>
    <p:extLst>
      <p:ext uri="{BB962C8B-B14F-4D97-AF65-F5344CB8AC3E}">
        <p14:creationId xmlns:p14="http://schemas.microsoft.com/office/powerpoint/2010/main" val="33675934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Τίτλος 4"/>
          <p:cNvSpPr>
            <a:spLocks noGrp="1"/>
          </p:cNvSpPr>
          <p:nvPr>
            <p:ph type="title"/>
          </p:nvPr>
        </p:nvSpPr>
        <p:spPr/>
        <p:txBody>
          <a:bodyPr>
            <a:normAutofit/>
          </a:bodyPr>
          <a:lstStyle/>
          <a:p>
            <a:r>
              <a:rPr lang="el-GR" dirty="0" smtClean="0"/>
              <a:t>2. ΤΡΟΠΟΣ </a:t>
            </a:r>
            <a:r>
              <a:rPr lang="el-GR" dirty="0"/>
              <a:t>ΛΕΙΤΟΥΡΓΕΙΑΣ </a:t>
            </a:r>
            <a:r>
              <a:rPr lang="el-GR" dirty="0" smtClean="0"/>
              <a:t>ΠΡΟΓΡΑΜΜΑΤΟΣ</a:t>
            </a:r>
            <a:endParaRPr lang="el-GR" dirty="0"/>
          </a:p>
        </p:txBody>
      </p:sp>
      <p:sp>
        <p:nvSpPr>
          <p:cNvPr id="6" name="Θέση περιεχομένου 5"/>
          <p:cNvSpPr>
            <a:spLocks noGrp="1"/>
          </p:cNvSpPr>
          <p:nvPr>
            <p:ph idx="1"/>
          </p:nvPr>
        </p:nvSpPr>
        <p:spPr/>
        <p:txBody>
          <a:bodyPr>
            <a:normAutofit lnSpcReduction="10000"/>
          </a:bodyPr>
          <a:lstStyle/>
          <a:p>
            <a:r>
              <a:rPr lang="el-GR" dirty="0" smtClean="0"/>
              <a:t>Αρχικά το πρόγραμμα κάνει έλεγχο εγκυρότητας της κλήσης του (δηλαδή αν το πρόγραμμα καλείται με τον σωστό τρόπο που αναμένεται). Έπειτα προσθέτει στα ονόματα των αρχείων που έδωσε ο χρήστης την κατάληξη </a:t>
            </a:r>
            <a:r>
              <a:rPr lang="en-US" dirty="0" smtClean="0"/>
              <a:t>‘</a:t>
            </a:r>
            <a:r>
              <a:rPr lang="el-GR" dirty="0" smtClean="0"/>
              <a:t>.</a:t>
            </a:r>
            <a:r>
              <a:rPr lang="en-US" dirty="0" smtClean="0"/>
              <a:t>bmp’</a:t>
            </a:r>
            <a:r>
              <a:rPr lang="el-GR" dirty="0" smtClean="0"/>
              <a:t>. </a:t>
            </a:r>
          </a:p>
          <a:p>
            <a:r>
              <a:rPr lang="el-GR" dirty="0" smtClean="0"/>
              <a:t>Στη συνέχεια αποθηκεύει τα στοιχεία της εικόνας στις απαραίτητες δομές μνήμης και ανάλογα με την εντολή του χρήστη οι δομές αυτές δέχονται την απαραίτητη επεξεργασία. Επιπλέον στο πρόγραμμα έχει δοθεί ιδιαίτερη προσοχή στο να κλείνει τα αρχεία που ανοίγει πριν τον τερματισμό του με σκοπό την αποφυγή διαφθοράς τους. </a:t>
            </a:r>
          </a:p>
          <a:p>
            <a:r>
              <a:rPr lang="el-GR" dirty="0" smtClean="0"/>
              <a:t>Ωστόσο, για την διαχείριση μνήμης έχουν σχεδιαστεί ειδικές συναρτήσεις για την δέσμευση/απελευθέρωσή της.</a:t>
            </a:r>
          </a:p>
          <a:p>
            <a:r>
              <a:rPr lang="el-GR" dirty="0" smtClean="0"/>
              <a:t>Τέλος, σε κάθε διεργασία που πραγματοποιείται, το πρ</a:t>
            </a:r>
            <a:r>
              <a:rPr lang="el-GR" dirty="0"/>
              <a:t>ό</a:t>
            </a:r>
            <a:r>
              <a:rPr lang="el-GR" dirty="0" smtClean="0"/>
              <a:t>γραμμα ειδοποιεί τον χρήστη και τον ενημερώνει για κάθε επιτυχής/λανθασμένη κατάσταση, καθώς και για το ποια κατάσταση είναι αυτή.</a:t>
            </a:r>
            <a:endParaRPr lang="el-GR" dirty="0"/>
          </a:p>
        </p:txBody>
      </p:sp>
    </p:spTree>
    <p:extLst>
      <p:ext uri="{BB962C8B-B14F-4D97-AF65-F5344CB8AC3E}">
        <p14:creationId xmlns:p14="http://schemas.microsoft.com/office/powerpoint/2010/main" val="38007845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normAutofit fontScale="90000"/>
          </a:bodyPr>
          <a:lstStyle/>
          <a:p>
            <a:r>
              <a:rPr lang="el-GR" dirty="0" smtClean="0"/>
              <a:t>3.1 ΣΥΝΑΡΤΗΣΕΙΣ </a:t>
            </a:r>
            <a:r>
              <a:rPr lang="el-GR" dirty="0"/>
              <a:t>(ΠΡΟΓΡΑΜΜΑΤΟΣ + </a:t>
            </a:r>
            <a:r>
              <a:rPr lang="en-US" dirty="0"/>
              <a:t>BONUS</a:t>
            </a:r>
            <a:r>
              <a:rPr lang="en-US" dirty="0" smtClean="0"/>
              <a:t>)</a:t>
            </a:r>
            <a:endParaRPr lang="el-GR" dirty="0"/>
          </a:p>
        </p:txBody>
      </p:sp>
      <p:sp>
        <p:nvSpPr>
          <p:cNvPr id="3" name="Θέση περιεχομένου 2"/>
          <p:cNvSpPr>
            <a:spLocks noGrp="1"/>
          </p:cNvSpPr>
          <p:nvPr>
            <p:ph idx="1"/>
          </p:nvPr>
        </p:nvSpPr>
        <p:spPr/>
        <p:txBody>
          <a:bodyPr/>
          <a:lstStyle/>
          <a:p>
            <a:r>
              <a:rPr lang="el-GR" dirty="0" smtClean="0"/>
              <a:t>Για την υλοποίηση όλων των απαραίτητων συναρτήσεων δημιουργήθηκαν τα αρχεία </a:t>
            </a:r>
            <a:r>
              <a:rPr lang="en-US" dirty="0" smtClean="0"/>
              <a:t>processing.c </a:t>
            </a:r>
            <a:r>
              <a:rPr lang="el-GR" dirty="0" smtClean="0"/>
              <a:t>και </a:t>
            </a:r>
            <a:r>
              <a:rPr lang="en-US" dirty="0" smtClean="0"/>
              <a:t>processing</a:t>
            </a:r>
            <a:r>
              <a:rPr lang="el-GR" dirty="0" smtClean="0"/>
              <a:t>.</a:t>
            </a:r>
            <a:r>
              <a:rPr lang="en-US" dirty="0" smtClean="0"/>
              <a:t>h</a:t>
            </a:r>
            <a:r>
              <a:rPr lang="el-GR" dirty="0" smtClean="0"/>
              <a:t> καθώς και το κατάλληλο </a:t>
            </a:r>
            <a:r>
              <a:rPr lang="en-US" dirty="0" smtClean="0"/>
              <a:t>Makefile</a:t>
            </a:r>
            <a:r>
              <a:rPr lang="el-GR" dirty="0" smtClean="0"/>
              <a:t> προκειμένου το πρόγραμμα να μεταγλωττίζεται σωστά. </a:t>
            </a:r>
          </a:p>
          <a:p>
            <a:r>
              <a:rPr lang="el-GR" dirty="0" smtClean="0"/>
              <a:t>Το </a:t>
            </a:r>
            <a:r>
              <a:rPr lang="en-US" dirty="0" smtClean="0"/>
              <a:t>Makefile </a:t>
            </a:r>
            <a:r>
              <a:rPr lang="el-GR" dirty="0" smtClean="0"/>
              <a:t>αυτό κάνει </a:t>
            </a:r>
            <a:r>
              <a:rPr lang="en-US" dirty="0" smtClean="0"/>
              <a:t>compile </a:t>
            </a:r>
            <a:r>
              <a:rPr lang="el-GR" dirty="0" smtClean="0"/>
              <a:t>όλα τα αρχεία στους ανάλογους αντικείμενους κώδικες (σε </a:t>
            </a:r>
            <a:r>
              <a:rPr lang="en-US" dirty="0" smtClean="0"/>
              <a:t>.o</a:t>
            </a:r>
            <a:r>
              <a:rPr lang="el-GR" dirty="0" smtClean="0"/>
              <a:t> αρχεία με τη χρήση του διακόπτη </a:t>
            </a:r>
            <a:r>
              <a:rPr lang="en-US" dirty="0" smtClean="0"/>
              <a:t>-c</a:t>
            </a:r>
            <a:r>
              <a:rPr lang="el-GR" dirty="0" smtClean="0"/>
              <a:t>)</a:t>
            </a:r>
            <a:r>
              <a:rPr lang="en-US" dirty="0" smtClean="0"/>
              <a:t> </a:t>
            </a:r>
            <a:r>
              <a:rPr lang="el-GR" dirty="0" smtClean="0"/>
              <a:t>και στη συνέχεια ενώνει όλα τα .ο αρχεία και σχηματίζει το τελικό εκτελέσιμο πρόγραμμα. </a:t>
            </a:r>
          </a:p>
          <a:p>
            <a:r>
              <a:rPr lang="el-GR" dirty="0" smtClean="0"/>
              <a:t>Ωστόσο χρησιμοποιούμε και τον διακόπτη </a:t>
            </a:r>
            <a:r>
              <a:rPr lang="en-US" dirty="0" smtClean="0"/>
              <a:t>–lm</a:t>
            </a:r>
            <a:r>
              <a:rPr lang="el-GR" dirty="0" smtClean="0"/>
              <a:t> για τις απαραίτητες μαθηματικές συναρτήσεις της βιβλιοθήκης </a:t>
            </a:r>
            <a:r>
              <a:rPr lang="en-US" dirty="0" smtClean="0"/>
              <a:t>math.h</a:t>
            </a:r>
            <a:r>
              <a:rPr lang="el-GR" dirty="0" smtClean="0"/>
              <a:t>.</a:t>
            </a:r>
            <a:endParaRPr lang="en-US" dirty="0" smtClean="0"/>
          </a:p>
          <a:p>
            <a:r>
              <a:rPr lang="en-US" dirty="0" smtClean="0"/>
              <a:t>H </a:t>
            </a:r>
            <a:r>
              <a:rPr lang="el-GR" dirty="0" smtClean="0"/>
              <a:t>συνάρτηση </a:t>
            </a:r>
            <a:r>
              <a:rPr lang="en-US" dirty="0" smtClean="0"/>
              <a:t>printattributes (</a:t>
            </a:r>
            <a:r>
              <a:rPr lang="el-GR" dirty="0" smtClean="0"/>
              <a:t>εντολή </a:t>
            </a:r>
            <a:r>
              <a:rPr lang="en-US" dirty="0" smtClean="0"/>
              <a:t>-a)</a:t>
            </a:r>
            <a:r>
              <a:rPr lang="el-GR" dirty="0" smtClean="0"/>
              <a:t> εκτυπώνει όλα τα χαρακτηριστικά της εικόνας εισόδου που έχουν αποθηκευτεί στα ανάλογα </a:t>
            </a:r>
            <a:r>
              <a:rPr lang="en-US" dirty="0" smtClean="0"/>
              <a:t>struct (</a:t>
            </a:r>
            <a:r>
              <a:rPr lang="el-GR" dirty="0" smtClean="0"/>
              <a:t>σύμφωνα με την εκφώνηση</a:t>
            </a:r>
            <a:r>
              <a:rPr lang="en-US" dirty="0" smtClean="0"/>
              <a:t>)</a:t>
            </a:r>
            <a:r>
              <a:rPr lang="el-GR" dirty="0" smtClean="0"/>
              <a:t>.</a:t>
            </a:r>
          </a:p>
        </p:txBody>
      </p:sp>
    </p:spTree>
    <p:extLst>
      <p:ext uri="{BB962C8B-B14F-4D97-AF65-F5344CB8AC3E}">
        <p14:creationId xmlns:p14="http://schemas.microsoft.com/office/powerpoint/2010/main" val="41486006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normAutofit fontScale="90000"/>
          </a:bodyPr>
          <a:lstStyle/>
          <a:p>
            <a:r>
              <a:rPr lang="el-GR" dirty="0" smtClean="0"/>
              <a:t>3.2 </a:t>
            </a:r>
            <a:r>
              <a:rPr lang="el-GR" dirty="0"/>
              <a:t>ΣΥΝΑΡΤΗΣΕΙΣ (ΠΡΟΓΡΑΜΜΑΤΟΣ + </a:t>
            </a:r>
            <a:r>
              <a:rPr lang="en-US" dirty="0"/>
              <a:t>BONUS</a:t>
            </a:r>
            <a:r>
              <a:rPr lang="en-US" dirty="0" smtClean="0"/>
              <a:t>)</a:t>
            </a:r>
            <a:endParaRPr lang="el-GR" dirty="0"/>
          </a:p>
        </p:txBody>
      </p:sp>
      <p:sp>
        <p:nvSpPr>
          <p:cNvPr id="3" name="Θέση περιεχομένου 2"/>
          <p:cNvSpPr>
            <a:spLocks noGrp="1"/>
          </p:cNvSpPr>
          <p:nvPr>
            <p:ph idx="1"/>
          </p:nvPr>
        </p:nvSpPr>
        <p:spPr/>
        <p:txBody>
          <a:bodyPr/>
          <a:lstStyle/>
          <a:p>
            <a:r>
              <a:rPr lang="el-GR" dirty="0" smtClean="0"/>
              <a:t>Για την υλοποίηση όλων των επεξεργασιών στην εικόνα χρησιμοποιούμε ένα έξτρα πίνακα στον οποίο αποθηκεύονται όλες οι αλλαγές της εικόνας. Αναλόγως βέβαια και από την εντολή του χρήστη καλείται και η αντίστοιχη συνάρτηση.</a:t>
            </a:r>
          </a:p>
          <a:p>
            <a:r>
              <a:rPr lang="el-GR" dirty="0" smtClean="0"/>
              <a:t>Η συνάρτηση </a:t>
            </a:r>
            <a:r>
              <a:rPr lang="en-US" dirty="0" smtClean="0"/>
              <a:t>flip </a:t>
            </a:r>
            <a:r>
              <a:rPr lang="el-GR" dirty="0" smtClean="0"/>
              <a:t>έχει ένα μοχλό (</a:t>
            </a:r>
            <a:r>
              <a:rPr lang="en-US" dirty="0" smtClean="0"/>
              <a:t>lever</a:t>
            </a:r>
            <a:r>
              <a:rPr lang="el-GR" dirty="0" smtClean="0"/>
              <a:t>) όπου ανάλογα από τον άξονα που δώσει ο χρήστης (</a:t>
            </a:r>
            <a:r>
              <a:rPr lang="en-US" dirty="0" smtClean="0"/>
              <a:t>-fv </a:t>
            </a:r>
            <a:r>
              <a:rPr lang="el-GR" dirty="0" smtClean="0"/>
              <a:t>ή </a:t>
            </a:r>
            <a:r>
              <a:rPr lang="en-US" dirty="0" smtClean="0"/>
              <a:t>-fh</a:t>
            </a:r>
            <a:r>
              <a:rPr lang="el-GR" dirty="0" smtClean="0"/>
              <a:t>) θα μεταφέρει με συγκεκριμένο τρόπο τα </a:t>
            </a:r>
            <a:r>
              <a:rPr lang="en-US" dirty="0" smtClean="0"/>
              <a:t>pixel </a:t>
            </a:r>
            <a:r>
              <a:rPr lang="el-GR" dirty="0" smtClean="0"/>
              <a:t>από τον κύριο πίνακα στον δευτερεύον. (Σχετικό σχήμα από κάτω)</a:t>
            </a:r>
          </a:p>
          <a:p>
            <a:endParaRPr lang="el-GR" dirty="0"/>
          </a:p>
        </p:txBody>
      </p:sp>
      <p:pic>
        <p:nvPicPr>
          <p:cNvPr id="5" name="Εικόνα 4"/>
          <p:cNvPicPr>
            <a:picLocks noChangeAspect="1"/>
          </p:cNvPicPr>
          <p:nvPr/>
        </p:nvPicPr>
        <p:blipFill>
          <a:blip r:embed="rId2"/>
          <a:stretch>
            <a:fillRect/>
          </a:stretch>
        </p:blipFill>
        <p:spPr>
          <a:xfrm>
            <a:off x="1507957" y="3914274"/>
            <a:ext cx="8875205" cy="2775234"/>
          </a:xfrm>
          <a:prstGeom prst="rect">
            <a:avLst/>
          </a:prstGeom>
        </p:spPr>
      </p:pic>
    </p:spTree>
    <p:extLst>
      <p:ext uri="{BB962C8B-B14F-4D97-AF65-F5344CB8AC3E}">
        <p14:creationId xmlns:p14="http://schemas.microsoft.com/office/powerpoint/2010/main" val="39869163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919119" y="605244"/>
            <a:ext cx="10353762" cy="970450"/>
          </a:xfrm>
        </p:spPr>
        <p:txBody>
          <a:bodyPr>
            <a:normAutofit fontScale="90000"/>
          </a:bodyPr>
          <a:lstStyle/>
          <a:p>
            <a:r>
              <a:rPr lang="el-GR" dirty="0" smtClean="0"/>
              <a:t>3.3 </a:t>
            </a:r>
            <a:r>
              <a:rPr lang="el-GR" dirty="0"/>
              <a:t>ΣΥΝΑΡΤΗΣΕΙΣ (ΠΡΟΓΡΑΜΜΑΤΟΣ + </a:t>
            </a:r>
            <a:r>
              <a:rPr lang="en-US" dirty="0"/>
              <a:t>BONUS</a:t>
            </a:r>
            <a:r>
              <a:rPr lang="en-US" dirty="0" smtClean="0"/>
              <a:t>)</a:t>
            </a:r>
            <a:endParaRPr lang="el-GR" dirty="0"/>
          </a:p>
        </p:txBody>
      </p:sp>
      <p:sp>
        <p:nvSpPr>
          <p:cNvPr id="3" name="Θέση περιεχομένου 2"/>
          <p:cNvSpPr>
            <a:spLocks noGrp="1"/>
          </p:cNvSpPr>
          <p:nvPr>
            <p:ph sz="half" idx="1"/>
          </p:nvPr>
        </p:nvSpPr>
        <p:spPr>
          <a:xfrm>
            <a:off x="0" y="1732448"/>
            <a:ext cx="12192000" cy="4957109"/>
          </a:xfrm>
        </p:spPr>
        <p:txBody>
          <a:bodyPr/>
          <a:lstStyle/>
          <a:p>
            <a:r>
              <a:rPr lang="el-GR" dirty="0" smtClean="0"/>
              <a:t>Η συνάρτηση </a:t>
            </a:r>
            <a:r>
              <a:rPr lang="en-US" dirty="0" smtClean="0"/>
              <a:t>palette </a:t>
            </a:r>
            <a:r>
              <a:rPr lang="el-GR" dirty="0" smtClean="0"/>
              <a:t>ελέγχει τα χρώματα  των </a:t>
            </a:r>
            <a:r>
              <a:rPr lang="en-US" dirty="0" smtClean="0"/>
              <a:t>pixel </a:t>
            </a:r>
            <a:r>
              <a:rPr lang="el-GR" dirty="0" smtClean="0"/>
              <a:t>της εικόνας ένα ένα και ξεκινάει να τα συγκρίνει με τη βάση  και την κορυφή του κάθε διαστήματος (ξεκινάει πάντα από το διάστημα με β</a:t>
            </a:r>
            <a:r>
              <a:rPr lang="el-GR" dirty="0"/>
              <a:t>ά</a:t>
            </a:r>
            <a:r>
              <a:rPr lang="el-GR" dirty="0" smtClean="0"/>
              <a:t>ση το 0). Μόλις βρει το ανάλογο διάστημα, το χρώμα παίρνει την τιμή της βάσης του διαστήματος στο οποίο ανήκει (το κάτω όριο).</a:t>
            </a:r>
          </a:p>
          <a:p>
            <a:r>
              <a:rPr lang="el-GR" dirty="0" smtClean="0"/>
              <a:t>Η συνάρτηση </a:t>
            </a:r>
            <a:r>
              <a:rPr lang="en-US" dirty="0" smtClean="0"/>
              <a:t>agrey (artistic grey) </a:t>
            </a:r>
            <a:r>
              <a:rPr lang="el-GR" dirty="0" smtClean="0"/>
              <a:t>μετατρέπει την εικόνα όλη σε γκρι, (καλώντας την </a:t>
            </a:r>
            <a:r>
              <a:rPr lang="en-US" dirty="0" smtClean="0"/>
              <a:t>bonus </a:t>
            </a:r>
            <a:r>
              <a:rPr lang="el-GR" dirty="0" smtClean="0"/>
              <a:t>συνάρτηση </a:t>
            </a:r>
            <a:r>
              <a:rPr lang="en-US" dirty="0" smtClean="0"/>
              <a:t>rgrey</a:t>
            </a:r>
            <a:r>
              <a:rPr lang="el-GR" dirty="0" smtClean="0"/>
              <a:t>)</a:t>
            </a:r>
            <a:r>
              <a:rPr lang="en-US" dirty="0" smtClean="0"/>
              <a:t> </a:t>
            </a:r>
            <a:r>
              <a:rPr lang="el-GR" dirty="0" smtClean="0"/>
              <a:t>και στη συνέχεια υπολογίζει τις χρωματικές αποστάσεις του κάθε </a:t>
            </a:r>
            <a:r>
              <a:rPr lang="en-US" dirty="0" smtClean="0"/>
              <a:t>pixel</a:t>
            </a:r>
            <a:r>
              <a:rPr lang="el-GR" dirty="0" smtClean="0"/>
              <a:t> σε σχέση με το χρώμα που έδωσε ο χρήστης στην αρχή. Με το που υπολογίζει την χρωματική απόσταση ενός </a:t>
            </a:r>
            <a:r>
              <a:rPr lang="en-US" dirty="0" smtClean="0"/>
              <a:t>pixel</a:t>
            </a:r>
            <a:r>
              <a:rPr lang="el-GR" dirty="0" smtClean="0"/>
              <a:t>, αμέσως το αποθηκεύει σε ένα έξτρα μονοδιάστατο πίνακα (ο οποίος δεσμεύεται εντός συνάρτησης) και κατευθείαν την ταξινομεί ώστε οι μικρότερες αποστάσεις να είναι πάντα οι πρώτες τιμές του πίνακα (αύξουσα ταξινόμηση). Στη συνέχεια υπολογίζει το πλήθος των </a:t>
            </a:r>
            <a:r>
              <a:rPr lang="en-US" dirty="0" smtClean="0"/>
              <a:t>pixels </a:t>
            </a:r>
            <a:r>
              <a:rPr lang="el-GR" dirty="0" smtClean="0"/>
              <a:t>που πρέπει να χρωματιστούν ξανά (ποσοστό_χρήστη * συνολικά</a:t>
            </a:r>
            <a:r>
              <a:rPr lang="en-US" dirty="0" smtClean="0"/>
              <a:t>_pixel</a:t>
            </a:r>
            <a:r>
              <a:rPr lang="el-GR" dirty="0" smtClean="0"/>
              <a:t>_εικόνας). Η χρωματική απόκλιση υπολογίζεται από το απόλυτο της  διαφοράς της τιμής </a:t>
            </a:r>
            <a:r>
              <a:rPr lang="en-US" dirty="0" smtClean="0"/>
              <a:t>Hue</a:t>
            </a:r>
            <a:r>
              <a:rPr lang="el-GR" dirty="0" smtClean="0"/>
              <a:t> του χρώματος του χρήστη με την τιμή </a:t>
            </a:r>
            <a:r>
              <a:rPr lang="en-US" dirty="0" smtClean="0"/>
              <a:t>Hue </a:t>
            </a:r>
            <a:r>
              <a:rPr lang="el-GR" dirty="0" smtClean="0"/>
              <a:t>του χρώματος του </a:t>
            </a:r>
            <a:r>
              <a:rPr lang="en-US" dirty="0" smtClean="0"/>
              <a:t>pixel</a:t>
            </a:r>
            <a:r>
              <a:rPr lang="el-GR" dirty="0" smtClean="0"/>
              <a:t>. Η τιμή αυτή </a:t>
            </a:r>
            <a:r>
              <a:rPr lang="en-US" dirty="0" smtClean="0"/>
              <a:t>Hue </a:t>
            </a:r>
            <a:r>
              <a:rPr lang="el-GR" dirty="0" smtClean="0"/>
              <a:t>υπολογίζεται με χρήση της συνάρτησης </a:t>
            </a:r>
            <a:r>
              <a:rPr lang="en-US" dirty="0" smtClean="0"/>
              <a:t>calculating_hue.</a:t>
            </a:r>
            <a:r>
              <a:rPr lang="el-GR" dirty="0" smtClean="0"/>
              <a:t> </a:t>
            </a:r>
            <a:r>
              <a:rPr lang="el-GR" sz="1400" dirty="0" smtClean="0">
                <a:solidFill>
                  <a:schemeClr val="accent1">
                    <a:lumMod val="75000"/>
                  </a:schemeClr>
                </a:solidFill>
              </a:rPr>
              <a:t>ΣΗΜΕΙΩΣΗ: Η εντολή αυτή είναι αρκετά χρονοβόρα. Στην οθόνη εμφανίζονται κατάλληλα μηνύματα ώστε ο χρήστης να έχει συνεχής </a:t>
            </a:r>
            <a:r>
              <a:rPr lang="en-US" sz="1400" dirty="0" smtClean="0">
                <a:solidFill>
                  <a:schemeClr val="accent1">
                    <a:lumMod val="75000"/>
                  </a:schemeClr>
                </a:solidFill>
              </a:rPr>
              <a:t>feedback</a:t>
            </a:r>
            <a:r>
              <a:rPr lang="el-GR" sz="1400" dirty="0" smtClean="0">
                <a:solidFill>
                  <a:schemeClr val="accent1">
                    <a:lumMod val="75000"/>
                  </a:schemeClr>
                </a:solidFill>
              </a:rPr>
              <a:t> και να μην νομίζει ότι το πρόγραμμα κόλλησε.</a:t>
            </a:r>
            <a:endParaRPr lang="el-GR" sz="1400" dirty="0">
              <a:solidFill>
                <a:schemeClr val="accent1">
                  <a:lumMod val="75000"/>
                </a:schemeClr>
              </a:solidFill>
            </a:endParaRPr>
          </a:p>
        </p:txBody>
      </p:sp>
    </p:spTree>
    <p:extLst>
      <p:ext uri="{BB962C8B-B14F-4D97-AF65-F5344CB8AC3E}">
        <p14:creationId xmlns:p14="http://schemas.microsoft.com/office/powerpoint/2010/main" val="24755118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878961" y="292292"/>
            <a:ext cx="10353762" cy="970450"/>
          </a:xfrm>
        </p:spPr>
        <p:txBody>
          <a:bodyPr>
            <a:normAutofit fontScale="90000"/>
          </a:bodyPr>
          <a:lstStyle/>
          <a:p>
            <a:r>
              <a:rPr lang="el-GR" dirty="0" smtClean="0"/>
              <a:t>3.4 </a:t>
            </a:r>
            <a:r>
              <a:rPr lang="el-GR" dirty="0"/>
              <a:t>ΣΥΝΑΡΤΗΣΕΙΣ (ΠΡΟΓΡΑΜΜΑΤΟΣ + </a:t>
            </a:r>
            <a:r>
              <a:rPr lang="en-US" dirty="0"/>
              <a:t>BONUS</a:t>
            </a:r>
            <a:r>
              <a:rPr lang="en-US" dirty="0" smtClean="0"/>
              <a:t>)</a:t>
            </a:r>
            <a:endParaRPr lang="el-GR" dirty="0"/>
          </a:p>
        </p:txBody>
      </p:sp>
      <p:sp>
        <p:nvSpPr>
          <p:cNvPr id="3" name="Θέση περιεχομένου 2"/>
          <p:cNvSpPr>
            <a:spLocks noGrp="1"/>
          </p:cNvSpPr>
          <p:nvPr>
            <p:ph sz="half" idx="1"/>
          </p:nvPr>
        </p:nvSpPr>
        <p:spPr>
          <a:xfrm>
            <a:off x="644435" y="1402080"/>
            <a:ext cx="11059886" cy="5251269"/>
          </a:xfrm>
        </p:spPr>
        <p:txBody>
          <a:bodyPr/>
          <a:lstStyle/>
          <a:p>
            <a:r>
              <a:rPr lang="el-GR" dirty="0" smtClean="0"/>
              <a:t>Οι έξτρα εντολές </a:t>
            </a:r>
            <a:r>
              <a:rPr lang="en-US" dirty="0" smtClean="0"/>
              <a:t>-rl, -rr </a:t>
            </a:r>
            <a:r>
              <a:rPr lang="el-GR" dirty="0" smtClean="0"/>
              <a:t>και </a:t>
            </a:r>
            <a:r>
              <a:rPr lang="en-US" dirty="0" smtClean="0"/>
              <a:t>–ru </a:t>
            </a:r>
            <a:r>
              <a:rPr lang="el-GR" dirty="0" smtClean="0"/>
              <a:t>υλοποιούνται από τις συναρτήσεις </a:t>
            </a:r>
            <a:r>
              <a:rPr lang="en-US" dirty="0" smtClean="0"/>
              <a:t>rotate_left, rotate_right</a:t>
            </a:r>
            <a:r>
              <a:rPr lang="el-GR" dirty="0" smtClean="0"/>
              <a:t> και </a:t>
            </a:r>
            <a:r>
              <a:rPr lang="en-US" dirty="0" smtClean="0"/>
              <a:t>rotate_up </a:t>
            </a:r>
            <a:r>
              <a:rPr lang="el-GR" dirty="0" smtClean="0"/>
              <a:t>αντίστοιχα. Αυτές οι εντολές περιστρέφουν την εικόνα 90 μοίρες αριστερά, δεξιά ή 180 μοίρες αναλόγως την εντολή. Χρησιμοποιείται παρόμοια λογική με αυτή της συνάρτησης </a:t>
            </a:r>
            <a:r>
              <a:rPr lang="en-US" dirty="0" smtClean="0"/>
              <a:t>flip</a:t>
            </a:r>
            <a:r>
              <a:rPr lang="el-GR" dirty="0" smtClean="0"/>
              <a:t>, αλλά με μεγαλύτερη έμφαση στις διαστάσεις της εικόνας (μια εικόνα </a:t>
            </a:r>
            <a:r>
              <a:rPr lang="en-US" dirty="0" smtClean="0"/>
              <a:t>500x250 </a:t>
            </a:r>
            <a:r>
              <a:rPr lang="el-GR" dirty="0" smtClean="0"/>
              <a:t>πχ μετατρέπεται σε </a:t>
            </a:r>
            <a:r>
              <a:rPr lang="en-US" dirty="0" smtClean="0"/>
              <a:t>250x500 </a:t>
            </a:r>
            <a:r>
              <a:rPr lang="el-GR" dirty="0" smtClean="0"/>
              <a:t>αν περιστρέφει 90 μοίρες).</a:t>
            </a:r>
          </a:p>
          <a:p>
            <a:r>
              <a:rPr lang="el-GR" dirty="0" smtClean="0"/>
              <a:t>Η συνάρτηση </a:t>
            </a:r>
            <a:r>
              <a:rPr lang="en-US" dirty="0" smtClean="0"/>
              <a:t>dublicate </a:t>
            </a:r>
            <a:r>
              <a:rPr lang="el-GR" dirty="0" smtClean="0"/>
              <a:t>(εντολή </a:t>
            </a:r>
            <a:r>
              <a:rPr lang="en-US" dirty="0" smtClean="0"/>
              <a:t>-d</a:t>
            </a:r>
            <a:r>
              <a:rPr lang="el-GR" dirty="0" smtClean="0"/>
              <a:t>)</a:t>
            </a:r>
            <a:r>
              <a:rPr lang="en-US" dirty="0" smtClean="0"/>
              <a:t> </a:t>
            </a:r>
            <a:r>
              <a:rPr lang="el-GR" dirty="0" smtClean="0"/>
              <a:t>απλά αντιγράφει την εικόνα και την αποθηκεύει ως ξεχωριστό αρχείο, αντιγράφοντας στον δευτερεύον πίνακα τον πρώτο που έχει την εικόνα όπως ακριβώς είναι. Αρχικά δημιουργήθηκε για </a:t>
            </a:r>
            <a:r>
              <a:rPr lang="en-US" dirty="0" smtClean="0"/>
              <a:t>testing</a:t>
            </a:r>
            <a:r>
              <a:rPr lang="el-GR" dirty="0" smtClean="0"/>
              <a:t> αλλά στο τέλος παρέμεινε.</a:t>
            </a:r>
          </a:p>
          <a:p>
            <a:r>
              <a:rPr lang="el-GR" dirty="0" smtClean="0"/>
              <a:t>Η συνάρτηση </a:t>
            </a:r>
            <a:r>
              <a:rPr lang="en-US" dirty="0" smtClean="0"/>
              <a:t>rgrey</a:t>
            </a:r>
            <a:r>
              <a:rPr lang="el-GR" dirty="0"/>
              <a:t> </a:t>
            </a:r>
            <a:r>
              <a:rPr lang="el-GR" dirty="0" smtClean="0"/>
              <a:t>(έξτρα εντολή </a:t>
            </a:r>
            <a:r>
              <a:rPr lang="en-US" dirty="0" smtClean="0"/>
              <a:t>-b</a:t>
            </a:r>
            <a:r>
              <a:rPr lang="el-GR" dirty="0" smtClean="0"/>
              <a:t>) μετατρέπει την εικόνα σε ασπρόμαυρη (γκρι) όπως ακριβώς ζητείται από την εκφώνηση. Η συνάρτηση αυτή επίσης καλείται από την </a:t>
            </a:r>
            <a:r>
              <a:rPr lang="en-US" dirty="0" smtClean="0"/>
              <a:t>argey </a:t>
            </a:r>
            <a:r>
              <a:rPr lang="el-GR" dirty="0" smtClean="0"/>
              <a:t>όταν ο χρήστης δίνει εντολή </a:t>
            </a:r>
            <a:r>
              <a:rPr lang="en-US" dirty="0" smtClean="0"/>
              <a:t>–bw.</a:t>
            </a:r>
            <a:r>
              <a:rPr lang="el-GR" dirty="0" smtClean="0"/>
              <a:t> </a:t>
            </a:r>
          </a:p>
          <a:p>
            <a:r>
              <a:rPr lang="el-GR" dirty="0" smtClean="0"/>
              <a:t>Η συνάρτηση </a:t>
            </a:r>
            <a:r>
              <a:rPr lang="en-US" dirty="0" smtClean="0"/>
              <a:t>loading_screen</a:t>
            </a:r>
            <a:r>
              <a:rPr lang="el-GR" dirty="0" smtClean="0"/>
              <a:t> υπολογίζει το ποσοστό ολοκλήρωσης της διεργασίας που πραγματοποιείται εκείνη τη στιγμή. Ενημερώνει τον χρήστη για το ποια διεργασίας γίνεται και προσφέρει </a:t>
            </a:r>
            <a:r>
              <a:rPr lang="en-US" dirty="0" smtClean="0"/>
              <a:t>fee</a:t>
            </a:r>
            <a:r>
              <a:rPr lang="en-US" dirty="0"/>
              <a:t>d</a:t>
            </a:r>
            <a:r>
              <a:rPr lang="en-US" dirty="0" smtClean="0"/>
              <a:t>back </a:t>
            </a:r>
            <a:r>
              <a:rPr lang="el-GR" dirty="0" smtClean="0"/>
              <a:t>για την ταχύτητα/μέρος ολοκλήρωσής της καθώς και για το αν η διεργασία/ο υπολογιστής έχει κολλήσει ή </a:t>
            </a:r>
            <a:r>
              <a:rPr lang="el-GR" dirty="0"/>
              <a:t>ό</a:t>
            </a:r>
            <a:r>
              <a:rPr lang="el-GR" dirty="0" smtClean="0"/>
              <a:t>χι. </a:t>
            </a:r>
            <a:endParaRPr lang="el-GR" dirty="0"/>
          </a:p>
        </p:txBody>
      </p:sp>
    </p:spTree>
    <p:extLst>
      <p:ext uri="{BB962C8B-B14F-4D97-AF65-F5344CB8AC3E}">
        <p14:creationId xmlns:p14="http://schemas.microsoft.com/office/powerpoint/2010/main" val="31524712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normAutofit fontScale="90000"/>
          </a:bodyPr>
          <a:lstStyle/>
          <a:p>
            <a:r>
              <a:rPr lang="el-GR" dirty="0"/>
              <a:t>3.4 ΣΥΝΑΡΤΗΣΕΙΣ (ΠΡΟΓΡΑΜΜΑΤΟΣ + </a:t>
            </a:r>
            <a:r>
              <a:rPr lang="en-US" dirty="0"/>
              <a:t>BONUS)</a:t>
            </a:r>
            <a:endParaRPr lang="el-GR" dirty="0"/>
          </a:p>
        </p:txBody>
      </p:sp>
      <p:sp>
        <p:nvSpPr>
          <p:cNvPr id="3" name="Θέση περιεχομένου 2"/>
          <p:cNvSpPr>
            <a:spLocks noGrp="1"/>
          </p:cNvSpPr>
          <p:nvPr>
            <p:ph sz="half" idx="1"/>
          </p:nvPr>
        </p:nvSpPr>
        <p:spPr>
          <a:xfrm>
            <a:off x="913795" y="1732449"/>
            <a:ext cx="10172216" cy="4058750"/>
          </a:xfrm>
        </p:spPr>
        <p:txBody>
          <a:bodyPr/>
          <a:lstStyle/>
          <a:p>
            <a:r>
              <a:rPr lang="el-GR" dirty="0" smtClean="0"/>
              <a:t>Η συνάρτηση </a:t>
            </a:r>
            <a:r>
              <a:rPr lang="en-US" dirty="0" smtClean="0"/>
              <a:t>lowercaps</a:t>
            </a:r>
            <a:r>
              <a:rPr lang="el-GR" dirty="0" smtClean="0"/>
              <a:t> μετατρέπει όλα τα γράμματα του αλφαριθμητικού που δέχεται σε πεζά. </a:t>
            </a:r>
          </a:p>
          <a:p>
            <a:r>
              <a:rPr lang="el-GR" dirty="0" smtClean="0"/>
              <a:t>Η συνάρτηση </a:t>
            </a:r>
            <a:r>
              <a:rPr lang="en-US" dirty="0" smtClean="0"/>
              <a:t>commandcheck </a:t>
            </a:r>
            <a:r>
              <a:rPr lang="el-GR" dirty="0" smtClean="0"/>
              <a:t>συνδυάζει τις συναρτήσεις </a:t>
            </a:r>
            <a:r>
              <a:rPr lang="en-US" dirty="0" smtClean="0"/>
              <a:t>lowercaps </a:t>
            </a:r>
            <a:r>
              <a:rPr lang="el-GR" dirty="0" smtClean="0"/>
              <a:t>και </a:t>
            </a:r>
            <a:r>
              <a:rPr lang="en-US" dirty="0" smtClean="0"/>
              <a:t>strcmp</a:t>
            </a:r>
            <a:r>
              <a:rPr lang="el-GR" dirty="0" smtClean="0"/>
              <a:t>, ώστε να μπορούμε να υλοποιήσουμε γρήγορους και απλούς </a:t>
            </a:r>
            <a:r>
              <a:rPr lang="en-US" dirty="0" smtClean="0"/>
              <a:t>case-insensitive </a:t>
            </a:r>
            <a:r>
              <a:rPr lang="el-GR" dirty="0" smtClean="0"/>
              <a:t>ελέγχους για τις εισόδους του χρήστη. Βελτιώνει τη δομή των ελέγχων στο </a:t>
            </a:r>
            <a:r>
              <a:rPr lang="en-US" dirty="0" smtClean="0"/>
              <a:t>main.c </a:t>
            </a:r>
            <a:r>
              <a:rPr lang="el-GR" dirty="0" smtClean="0"/>
              <a:t>αρχείο και δίνει τη δυνατότητα στο χρήστη να γράφει εντολές με κεφαλαία/ανάμεικτα γράμματα.</a:t>
            </a:r>
          </a:p>
          <a:p>
            <a:r>
              <a:rPr lang="el-GR" dirty="0" smtClean="0"/>
              <a:t>Ένας έξτρα έλεγχος στο </a:t>
            </a:r>
            <a:r>
              <a:rPr lang="en-US" dirty="0" smtClean="0"/>
              <a:t>main.c </a:t>
            </a:r>
            <a:r>
              <a:rPr lang="el-GR" dirty="0" smtClean="0"/>
              <a:t>αρχείο ενημερώνει τον χρήστη στην περίπτωση που υπάρχει ήδη ένα αρχείο με το όνομα </a:t>
            </a:r>
            <a:r>
              <a:rPr lang="en-US" dirty="0" smtClean="0"/>
              <a:t>‘outputfile’</a:t>
            </a:r>
            <a:r>
              <a:rPr lang="el-GR" dirty="0"/>
              <a:t> </a:t>
            </a:r>
            <a:r>
              <a:rPr lang="el-GR" dirty="0" smtClean="0"/>
              <a:t>(με χρήση της </a:t>
            </a:r>
            <a:r>
              <a:rPr lang="en-US" dirty="0" smtClean="0"/>
              <a:t>fopen </a:t>
            </a:r>
            <a:r>
              <a:rPr lang="el-GR" dirty="0" smtClean="0"/>
              <a:t>σε </a:t>
            </a:r>
            <a:r>
              <a:rPr lang="en-US" dirty="0" smtClean="0"/>
              <a:t>mode ‘r’</a:t>
            </a:r>
            <a:r>
              <a:rPr lang="el-GR" dirty="0" smtClean="0"/>
              <a:t>)</a:t>
            </a:r>
            <a:r>
              <a:rPr lang="en-US" dirty="0" smtClean="0"/>
              <a:t> </a:t>
            </a:r>
            <a:r>
              <a:rPr lang="el-GR" dirty="0" smtClean="0"/>
              <a:t>και ζητάει από το χρήστη να κάνει </a:t>
            </a:r>
            <a:r>
              <a:rPr lang="en-US" dirty="0" smtClean="0"/>
              <a:t>overwrite</a:t>
            </a:r>
            <a:r>
              <a:rPr lang="el-GR" dirty="0" smtClean="0"/>
              <a:t> την ήδη υπάρχουσα εικόνα ή να τερματιστεί επιτόπου για να εισάγει άλλο όνομα.</a:t>
            </a:r>
            <a:endParaRPr lang="el-GR" dirty="0"/>
          </a:p>
        </p:txBody>
      </p:sp>
    </p:spTree>
    <p:extLst>
      <p:ext uri="{BB962C8B-B14F-4D97-AF65-F5344CB8AC3E}">
        <p14:creationId xmlns:p14="http://schemas.microsoft.com/office/powerpoint/2010/main" val="359985779"/>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Κομμάτι">
  <a:themeElements>
    <a:clrScheme name="Κομμάτι">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Κομμάτι">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Κομμάτι">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Σχιστόλιθος">
  <a:themeElements>
    <a:clrScheme name="Σχιστόλιθος">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Σχιστόλιθος">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Σχιστόλιθος">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Slice</Template>
  <TotalTime>308</TotalTime>
  <Words>1115</Words>
  <Application>Microsoft Office PowerPoint</Application>
  <PresentationFormat>Ευρεία οθόνη</PresentationFormat>
  <Paragraphs>79</Paragraphs>
  <Slides>13</Slides>
  <Notes>0</Notes>
  <HiddenSlides>0</HiddenSlides>
  <MMClips>0</MMClips>
  <ScaleCrop>false</ScaleCrop>
  <HeadingPairs>
    <vt:vector size="6" baseType="variant">
      <vt:variant>
        <vt:lpstr>Γραμματοσειρές που χρησιμοποιούνται</vt:lpstr>
      </vt:variant>
      <vt:variant>
        <vt:i4>7</vt:i4>
      </vt:variant>
      <vt:variant>
        <vt:lpstr>Θέμα</vt:lpstr>
      </vt:variant>
      <vt:variant>
        <vt:i4>2</vt:i4>
      </vt:variant>
      <vt:variant>
        <vt:lpstr>Τίτλοι διαφανειών</vt:lpstr>
      </vt:variant>
      <vt:variant>
        <vt:i4>13</vt:i4>
      </vt:variant>
    </vt:vector>
  </HeadingPairs>
  <TitlesOfParts>
    <vt:vector size="22" baseType="lpstr">
      <vt:lpstr>Calibri</vt:lpstr>
      <vt:lpstr>Calisto MT</vt:lpstr>
      <vt:lpstr>Century Gothic</vt:lpstr>
      <vt:lpstr>Trebuchet MS</vt:lpstr>
      <vt:lpstr>Wingdings</vt:lpstr>
      <vt:lpstr>Wingdings 2</vt:lpstr>
      <vt:lpstr>Wingdings 3</vt:lpstr>
      <vt:lpstr>Κομμάτι</vt:lpstr>
      <vt:lpstr>Σχιστόλιθος</vt:lpstr>
      <vt:lpstr>ΑΝΑΦΟΡΑ project 3  ΑΡΓΥΡΟΣ ΚΩΝΣΤΑΝΤΙΝΟΣ ΠΑΥΛΟΣ ΣΥΓΡΙΜΗΣ</vt:lpstr>
      <vt:lpstr>ΠΕΡΙΕΧΟΜΕΝΑ</vt:lpstr>
      <vt:lpstr>ΥΛΟΠΟΙΗΜΕΝΑ ΖΗΤΟΥΜΕΝΑ</vt:lpstr>
      <vt:lpstr>2. ΤΡΟΠΟΣ ΛΕΙΤΟΥΡΓΕΙΑΣ ΠΡΟΓΡΑΜΜΑΤΟΣ</vt:lpstr>
      <vt:lpstr>3.1 ΣΥΝΑΡΤΗΣΕΙΣ (ΠΡΟΓΡΑΜΜΑΤΟΣ + BONUS)</vt:lpstr>
      <vt:lpstr>3.2 ΣΥΝΑΡΤΗΣΕΙΣ (ΠΡΟΓΡΑΜΜΑΤΟΣ + BONUS)</vt:lpstr>
      <vt:lpstr>3.3 ΣΥΝΑΡΤΗΣΕΙΣ (ΠΡΟΓΡΑΜΜΑΤΟΣ + BONUS)</vt:lpstr>
      <vt:lpstr>3.4 ΣΥΝΑΡΤΗΣΕΙΣ (ΠΡΟΓΡΑΜΜΑΤΟΣ + BONUS)</vt:lpstr>
      <vt:lpstr>3.4 ΣΥΝΑΡΤΗΣΕΙΣ (ΠΡΟΓΡΑΜΜΑΤΟΣ + BONUS)</vt:lpstr>
      <vt:lpstr>4.1 ΠΑΡΑΔΕΙΓΜΑΤΑ (ΕΙΚΟΝΕΣ)</vt:lpstr>
      <vt:lpstr>4.2 ΠΑΡΑΔΕΙΓΜΑΤΑ (ΕΙΚΟΝΕΣ)</vt:lpstr>
      <vt:lpstr>4.2 ΠΑΡΑΔΕΙΓΜΑΤΑ (ΕΙΚΟΝΕΣ)</vt:lpstr>
      <vt:lpstr>Σας ευχαριστούμε πολύ, καλό καλοκαίρι.  (Για χάρη σας σπάσαμε μερικά γραφεία )  - Αργυρός Κωνσταντίνος  ΑΜ: 2022202000014  - Συγριμής Παύλος ΑΜ: 2022202000202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ΑΡΓΥΡΟΣ ΚΩΝΣΤΑΝΤΙΝΟΣ ΠΑΥΛΟΣ ΣΥΓΡΙΜΗΣ  ΑΝΑΦΟΡΑ project 3</dc:title>
  <dc:creator>Silver Argyros</dc:creator>
  <cp:lastModifiedBy>Silver Argyros</cp:lastModifiedBy>
  <cp:revision>30</cp:revision>
  <dcterms:created xsi:type="dcterms:W3CDTF">2021-07-18T13:15:28Z</dcterms:created>
  <dcterms:modified xsi:type="dcterms:W3CDTF">2021-07-18T20:09:48Z</dcterms:modified>
</cp:coreProperties>
</file>